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2" r:id="rId6"/>
    <p:sldId id="264" r:id="rId7"/>
    <p:sldId id="265" r:id="rId8"/>
    <p:sldId id="282" r:id="rId9"/>
    <p:sldId id="286" r:id="rId10"/>
    <p:sldId id="283" r:id="rId11"/>
    <p:sldId id="284" r:id="rId12"/>
    <p:sldId id="285" r:id="rId13"/>
    <p:sldId id="287" r:id="rId14"/>
    <p:sldId id="288" r:id="rId15"/>
    <p:sldId id="289" r:id="rId16"/>
    <p:sldId id="29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73397-40E5-4FA0-89ED-7B90F48FD435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D5165-066A-41E0-9065-ADA225090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39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893474"/>
            <a:ext cx="6408712" cy="1102519"/>
          </a:xfrm>
        </p:spPr>
        <p:txBody>
          <a:bodyPr>
            <a:normAutofit/>
          </a:bodyPr>
          <a:lstStyle>
            <a:lvl1pPr algn="l">
              <a:defRPr sz="4200" baseline="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977684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Main body copy goes here</a:t>
            </a:r>
            <a:endParaRPr lang="en-GB" dirty="0"/>
          </a:p>
        </p:txBody>
      </p:sp>
      <p:pic>
        <p:nvPicPr>
          <p:cNvPr id="6" name="Picture 2" descr="H:\Design\Powerpoint DO NOT MOVE\New templates 2014\16 9\power point_4 3_BLUE_96dpi2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2" r="57471"/>
          <a:stretch/>
        </p:blipFill>
        <p:spPr bwMode="auto">
          <a:xfrm>
            <a:off x="0" y="3343500"/>
            <a:ext cx="294614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175 Anniversary\175 years ident with URL\175-Years-URL_Blue_Dark-Bright_RGB_69px 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000" y="4368765"/>
            <a:ext cx="891235" cy="5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8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8206" y="1371848"/>
            <a:ext cx="6468094" cy="2361952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Main body copy goes here</a:t>
            </a:r>
          </a:p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483518"/>
            <a:ext cx="784887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pic>
        <p:nvPicPr>
          <p:cNvPr id="6" name="Picture 2" descr="H:\Design\Powerpoint DO NOT MOVE\New templates 2014\16 9\power point_4 3_BLUE_96dpi3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99" b="72695"/>
          <a:stretch/>
        </p:blipFill>
        <p:spPr bwMode="auto">
          <a:xfrm>
            <a:off x="0" y="-1260"/>
            <a:ext cx="1367942" cy="141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:\175 Anniversary\175 years ident with URL\175-Years-URL_Blue_Dark-Bright_RGB_69px 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000" y="4368765"/>
            <a:ext cx="891235" cy="5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31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dy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483518"/>
            <a:ext cx="784887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749226" y="1371601"/>
            <a:ext cx="7175574" cy="3181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6" name="Picture 2" descr="H:\Design\Powerpoint DO NOT MOVE\New templates 2014\16 9\power point_4 3_BLUE_96dpi3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99" b="72695"/>
          <a:stretch/>
        </p:blipFill>
        <p:spPr bwMode="auto">
          <a:xfrm>
            <a:off x="0" y="-1260"/>
            <a:ext cx="1367942" cy="141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:\175 Anniversary\175 years ident with URL\175-Years-URL_Blue_Dark-Bright_RGB_69px 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000" y="4368765"/>
            <a:ext cx="891235" cy="5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0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50575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rgbClr val="50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0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0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0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0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imgres?imgurl=http://www.radstock.org/mediafiles/uk-flag.gif&amp;imgrefurl=http://radstock.org/donate-now/&amp;h=302&amp;w=603&amp;sz=6&amp;tbnid=3Lxm136ctCZx0M:&amp;tbnh=68&amp;tbnw=135&amp;prev=/images?q=uk+flag&amp;zoom=1&amp;q=uk+flag&amp;hl=en&amp;usg=__w_jYZ3ALKPqbkPs1iOqt9OH6MvM=&amp;sa=X&amp;ei=UueyTNtDlK3gBuechNMG&amp;ved=0CCAQ9QEwAQ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imgres?imgurl=http://upload.wikimedia.org/wikipedia/commons/6/6d/Japan_flag_-_variant.png&amp;imgrefurl=http://commons.wikimedia.org/wiki/File:Japan_flag_-_variant.png&amp;h=2480&amp;w=3543&amp;sz=57&amp;tbnid=KaiQlqb2Xn9AtM:&amp;tbnh=105&amp;tbnw=150&amp;prev=/images?q=Japan+flag&amp;zoom=1&amp;q=Japan+flag&amp;hl=en&amp;usg=__fIKiQdWL2W-gOm4_qbUmdRHOEVY=&amp;sa=X&amp;ei=leeyTIPFJNHP4Aa3ufXDBg&amp;ved=0CCMQ9QEwAg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308144"/>
            <a:ext cx="8519388" cy="1102519"/>
          </a:xfrm>
        </p:spPr>
        <p:txBody>
          <a:bodyPr>
            <a:noAutofit/>
          </a:bodyPr>
          <a:lstStyle/>
          <a:p>
            <a:r>
              <a:rPr lang="zh-CN" altLang="en-US" sz="4400" dirty="0" smtClean="0">
                <a:latin typeface="DFKai-SB" pitchFamily="65" charset="-120"/>
                <a:ea typeface="DFKai-SB" pitchFamily="65" charset="-120"/>
                <a:cs typeface="Arial" charset="0"/>
              </a:rPr>
              <a:t>       </a:t>
            </a:r>
            <a:r>
              <a:rPr lang="zh-CN" altLang="en-US" sz="5400" dirty="0" smtClean="0">
                <a:latin typeface="DFKai-SB" pitchFamily="65" charset="-120"/>
                <a:ea typeface="DFKai-SB" pitchFamily="65" charset="-120"/>
                <a:cs typeface="Arial" charset="0"/>
              </a:rPr>
              <a:t>化学与农业</a:t>
            </a:r>
            <a:r>
              <a:rPr lang="en-US" altLang="zh-CN" sz="3600" dirty="0">
                <a:latin typeface="DFKai-SB" pitchFamily="65" charset="-120"/>
                <a:ea typeface="DFKai-SB" pitchFamily="65" charset="-120"/>
                <a:cs typeface="Arial" charset="0"/>
              </a:rPr>
              <a:t/>
            </a:r>
            <a:br>
              <a:rPr lang="en-US" altLang="zh-CN" sz="3600" dirty="0">
                <a:latin typeface="DFKai-SB" pitchFamily="65" charset="-120"/>
                <a:ea typeface="DFKai-SB" pitchFamily="65" charset="-120"/>
                <a:cs typeface="Arial" charset="0"/>
              </a:rPr>
            </a:br>
            <a:r>
              <a:rPr lang="en-US" altLang="zh-CN" sz="3600" dirty="0">
                <a:latin typeface="DFKai-SB" pitchFamily="65" charset="-120"/>
                <a:ea typeface="DFKai-SB" pitchFamily="65" charset="-120"/>
                <a:cs typeface="Arial" charset="0"/>
              </a:rPr>
              <a:t>           </a:t>
            </a:r>
            <a:r>
              <a:rPr lang="en-US" altLang="zh-CN" sz="3600" dirty="0" smtClean="0">
                <a:latin typeface="DFKai-SB" pitchFamily="65" charset="-120"/>
                <a:ea typeface="DFKai-SB" pitchFamily="65" charset="-120"/>
                <a:cs typeface="Arial" charset="0"/>
              </a:rPr>
              <a:t>       —</a:t>
            </a:r>
            <a:r>
              <a:rPr lang="zh-CN" altLang="en-US" sz="3600" dirty="0">
                <a:latin typeface="DFKai-SB" pitchFamily="65" charset="-120"/>
                <a:ea typeface="DFKai-SB" pitchFamily="65" charset="-120"/>
                <a:cs typeface="Arial" charset="0"/>
              </a:rPr>
              <a:t>英国皇家化学学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  <a:cs typeface="Arial" charset="0"/>
              </a:rPr>
              <a:t>会</a:t>
            </a:r>
            <a:endParaRPr lang="en-GB" sz="36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86400" y="3508744"/>
            <a:ext cx="2998381" cy="846646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   </a:t>
            </a:r>
            <a:r>
              <a:rPr lang="zh-CN" altLang="en-US" sz="3900" dirty="0" smtClean="0">
                <a:latin typeface="DFKai-SB" pitchFamily="65" charset="-120"/>
                <a:ea typeface="DFKai-SB" pitchFamily="65" charset="-120"/>
                <a:cs typeface="Arial" charset="0"/>
              </a:rPr>
              <a:t>孙燕</a:t>
            </a:r>
            <a:endParaRPr lang="en-US" altLang="zh-CN" sz="3900" dirty="0">
              <a:latin typeface="DFKai-SB" pitchFamily="65" charset="-120"/>
              <a:ea typeface="DFKai-SB" pitchFamily="65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7276" y="483518"/>
            <a:ext cx="7317171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  <a:sym typeface="Arial" pitchFamily="34" charset="0"/>
              </a:rPr>
              <a:t>Manuscript Life Cycle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08103" y="1197607"/>
            <a:ext cx="8037036" cy="3666788"/>
            <a:chOff x="125362" y="1268760"/>
            <a:chExt cx="8294465" cy="4805289"/>
          </a:xfrm>
        </p:grpSpPr>
        <p:sp>
          <p:nvSpPr>
            <p:cNvPr id="5" name="Arc 4"/>
            <p:cNvSpPr/>
            <p:nvPr/>
          </p:nvSpPr>
          <p:spPr>
            <a:xfrm>
              <a:off x="4860033" y="3227710"/>
              <a:ext cx="815900" cy="1810730"/>
            </a:xfrm>
            <a:prstGeom prst="arc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203848" y="1268760"/>
              <a:ext cx="2481337" cy="797049"/>
              <a:chOff x="6012160" y="1268760"/>
              <a:chExt cx="2481337" cy="797049"/>
            </a:xfrm>
          </p:grpSpPr>
          <p:grpSp>
            <p:nvGrpSpPr>
              <p:cNvPr id="43" name="Group 4"/>
              <p:cNvGrpSpPr>
                <a:grpSpLocks/>
              </p:cNvGrpSpPr>
              <p:nvPr/>
            </p:nvGrpSpPr>
            <p:grpSpPr bwMode="auto">
              <a:xfrm>
                <a:off x="6012160" y="1268760"/>
                <a:ext cx="2481337" cy="436439"/>
                <a:chOff x="0" y="0"/>
                <a:chExt cx="278" cy="49"/>
              </a:xfrm>
            </p:grpSpPr>
            <p:sp>
              <p:nvSpPr>
                <p:cNvPr id="45" name="AutoShape 5"/>
                <p:cNvSpPr>
                  <a:spLocks/>
                </p:cNvSpPr>
                <p:nvPr/>
              </p:nvSpPr>
              <p:spPr bwMode="auto">
                <a:xfrm>
                  <a:off x="0" y="0"/>
                  <a:ext cx="278" cy="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475" y="0"/>
                      </a:moveTo>
                      <a:cubicBezTo>
                        <a:pt x="212" y="0"/>
                        <a:pt x="0" y="1208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1"/>
                        <a:pt x="212" y="21600"/>
                        <a:pt x="475" y="21600"/>
                      </a:cubicBezTo>
                      <a:cubicBezTo>
                        <a:pt x="475" y="21600"/>
                        <a:pt x="475" y="21600"/>
                        <a:pt x="475" y="21600"/>
                      </a:cubicBezTo>
                      <a:lnTo>
                        <a:pt x="21124" y="21600"/>
                      </a:lnTo>
                      <a:cubicBezTo>
                        <a:pt x="21387" y="21600"/>
                        <a:pt x="21600" y="20391"/>
                        <a:pt x="21600" y="18900"/>
                      </a:cubicBezTo>
                      <a:lnTo>
                        <a:pt x="21600" y="2700"/>
                      </a:lnTo>
                      <a:cubicBezTo>
                        <a:pt x="21600" y="1208"/>
                        <a:pt x="21387" y="0"/>
                        <a:pt x="21124" y="0"/>
                      </a:cubicBezTo>
                      <a:close/>
                    </a:path>
                  </a:pathLst>
                </a:custGeom>
                <a:solidFill>
                  <a:srgbClr val="4F758B"/>
                </a:solidFill>
                <a:ln w="13546" cap="flat" cmpd="sng">
                  <a:solidFill>
                    <a:srgbClr val="4F758B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248" tIns="72248" rIns="72248" bIns="72248" anchor="ctr"/>
                <a:lstStyle/>
                <a:p>
                  <a:endParaRPr lang="en-GB">
                    <a:latin typeface="Myriad Pro" pitchFamily="34" charset="0"/>
                  </a:endParaRPr>
                </a:p>
              </p:txBody>
            </p:sp>
            <p:sp>
              <p:nvSpPr>
                <p:cNvPr id="46" name="Rectangle 6"/>
                <p:cNvSpPr>
                  <a:spLocks/>
                </p:cNvSpPr>
                <p:nvPr/>
              </p:nvSpPr>
              <p:spPr bwMode="auto">
                <a:xfrm>
                  <a:off x="18" y="5"/>
                  <a:ext cx="242" cy="38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0"/>
                  <a:headEnd/>
                  <a:tailEnd/>
                </a:ln>
                <a:effectLst/>
              </p:spPr>
              <p:txBody>
                <a:bodyPr lIns="126435" tIns="72248" rIns="126435" bIns="72248" anchor="ctr"/>
                <a:lstStyle/>
                <a:p>
                  <a:pPr defTabSz="914145"/>
                  <a:r>
                    <a:rPr lang="en-US" sz="1500" dirty="0">
                      <a:solidFill>
                        <a:schemeClr val="bg1"/>
                      </a:solidFill>
                      <a:cs typeface="Arial" pitchFamily="34" charset="0"/>
                      <a:sym typeface="Arial" pitchFamily="34" charset="0"/>
                    </a:rPr>
                    <a:t>Receipt of manuscript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4" name="Line 19"/>
              <p:cNvSpPr>
                <a:spLocks noChangeShapeType="1"/>
              </p:cNvSpPr>
              <p:nvPr/>
            </p:nvSpPr>
            <p:spPr bwMode="auto">
              <a:xfrm flipH="1">
                <a:off x="7308304" y="1700808"/>
                <a:ext cx="2232" cy="365001"/>
              </a:xfrm>
              <a:prstGeom prst="line">
                <a:avLst/>
              </a:prstGeom>
              <a:noFill/>
              <a:ln w="13546" cap="flat" cmpd="sng">
                <a:solidFill>
                  <a:srgbClr val="000000"/>
                </a:solidFill>
                <a:prstDash val="solid"/>
                <a:round/>
                <a:headEnd/>
                <a:tailEnd type="stealth" w="med" len="med"/>
              </a:ln>
              <a:effectLst/>
            </p:spPr>
            <p:txBody>
              <a:bodyPr lIns="64291" tIns="32146" rIns="64291" bIns="32146"/>
              <a:lstStyle/>
              <a:p>
                <a:endParaRPr lang="en-GB">
                  <a:latin typeface="Myriad Pro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685728" y="2491012"/>
              <a:ext cx="1602879" cy="1055935"/>
              <a:chOff x="3685728" y="2491012"/>
              <a:chExt cx="1602879" cy="1055935"/>
            </a:xfrm>
          </p:grpSpPr>
          <p:grpSp>
            <p:nvGrpSpPr>
              <p:cNvPr id="39" name="Group 16"/>
              <p:cNvGrpSpPr>
                <a:grpSpLocks/>
              </p:cNvGrpSpPr>
              <p:nvPr/>
            </p:nvGrpSpPr>
            <p:grpSpPr bwMode="auto">
              <a:xfrm>
                <a:off x="3685728" y="2908474"/>
                <a:ext cx="1602879" cy="638473"/>
                <a:chOff x="0" y="0"/>
                <a:chExt cx="180" cy="72"/>
              </a:xfrm>
            </p:grpSpPr>
            <p:sp>
              <p:nvSpPr>
                <p:cNvPr id="41" name="AutoShape 17"/>
                <p:cNvSpPr>
                  <a:spLocks/>
                </p:cNvSpPr>
                <p:nvPr/>
              </p:nvSpPr>
              <p:spPr bwMode="auto">
                <a:xfrm>
                  <a:off x="5" y="0"/>
                  <a:ext cx="170" cy="7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141" y="0"/>
                      </a:moveTo>
                      <a:cubicBezTo>
                        <a:pt x="510" y="0"/>
                        <a:pt x="0" y="1208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1"/>
                        <a:pt x="510" y="21600"/>
                        <a:pt x="1141" y="21600"/>
                      </a:cubicBezTo>
                      <a:cubicBezTo>
                        <a:pt x="1141" y="21600"/>
                        <a:pt x="1141" y="21600"/>
                        <a:pt x="1141" y="21600"/>
                      </a:cubicBezTo>
                      <a:lnTo>
                        <a:pt x="20458" y="21600"/>
                      </a:lnTo>
                      <a:cubicBezTo>
                        <a:pt x="21089" y="21600"/>
                        <a:pt x="21600" y="20391"/>
                        <a:pt x="21600" y="18900"/>
                      </a:cubicBezTo>
                      <a:lnTo>
                        <a:pt x="21600" y="2700"/>
                      </a:lnTo>
                      <a:cubicBezTo>
                        <a:pt x="21600" y="1208"/>
                        <a:pt x="21089" y="0"/>
                        <a:pt x="20458" y="0"/>
                      </a:cubicBezTo>
                      <a:close/>
                    </a:path>
                  </a:pathLst>
                </a:custGeom>
                <a:solidFill>
                  <a:srgbClr val="4F758B"/>
                </a:solidFill>
                <a:ln w="13546" cap="flat" cmpd="sng">
                  <a:solidFill>
                    <a:srgbClr val="4F758B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42" name="Rectangle 18"/>
                <p:cNvSpPr>
                  <a:spLocks/>
                </p:cNvSpPr>
                <p:nvPr/>
              </p:nvSpPr>
              <p:spPr bwMode="auto">
                <a:xfrm>
                  <a:off x="0" y="4"/>
                  <a:ext cx="180" cy="64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0"/>
                  <a:headEnd/>
                  <a:tailEnd/>
                </a:ln>
                <a:effectLst/>
              </p:spPr>
              <p:txBody>
                <a:bodyPr lIns="126435" tIns="72248" rIns="126435" bIns="72248" anchor="ctr"/>
                <a:lstStyle/>
                <a:p>
                  <a:pPr algn="ctr" defTabSz="914145"/>
                  <a:r>
                    <a:rPr lang="en-US" sz="1500" dirty="0">
                      <a:solidFill>
                        <a:schemeClr val="bg1"/>
                      </a:solidFill>
                      <a:cs typeface="Arial" pitchFamily="34" charset="0"/>
                      <a:sym typeface="Arial" pitchFamily="34" charset="0"/>
                    </a:rPr>
                    <a:t>PEER REVIEW</a:t>
                  </a:r>
                </a:p>
                <a:p>
                  <a:pPr algn="ctr" defTabSz="914145"/>
                  <a:r>
                    <a:rPr lang="en-US" sz="1500" dirty="0">
                      <a:solidFill>
                        <a:schemeClr val="bg1"/>
                      </a:solidFill>
                      <a:cs typeface="Arial" pitchFamily="34" charset="0"/>
                      <a:sym typeface="Arial" pitchFamily="34" charset="0"/>
                    </a:rPr>
                    <a:t>(2+ reports)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0" name="Line 21"/>
              <p:cNvSpPr>
                <a:spLocks noChangeShapeType="1"/>
              </p:cNvSpPr>
              <p:nvPr/>
            </p:nvSpPr>
            <p:spPr bwMode="auto">
              <a:xfrm flipH="1">
                <a:off x="4488283" y="2491012"/>
                <a:ext cx="3349" cy="417463"/>
              </a:xfrm>
              <a:prstGeom prst="line">
                <a:avLst/>
              </a:prstGeom>
              <a:noFill/>
              <a:ln w="13546" cap="flat" cmpd="sng">
                <a:solidFill>
                  <a:srgbClr val="000000"/>
                </a:solidFill>
                <a:prstDash val="solid"/>
                <a:round/>
                <a:headEnd/>
                <a:tailEnd type="stealth" w="med" len="med"/>
              </a:ln>
              <a:effectLst/>
            </p:spPr>
            <p:txBody>
              <a:bodyPr lIns="64291" tIns="32146" rIns="64291" bIns="32146"/>
              <a:lstStyle/>
              <a:p>
                <a:endParaRPr lang="en-GB">
                  <a:latin typeface="Myriad Pro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162224" y="3546947"/>
              <a:ext cx="2656582" cy="932036"/>
              <a:chOff x="3162224" y="3546947"/>
              <a:chExt cx="2656582" cy="932036"/>
            </a:xfrm>
          </p:grpSpPr>
          <p:grpSp>
            <p:nvGrpSpPr>
              <p:cNvPr id="35" name="Group 23"/>
              <p:cNvGrpSpPr>
                <a:grpSpLocks/>
              </p:cNvGrpSpPr>
              <p:nvPr/>
            </p:nvGrpSpPr>
            <p:grpSpPr bwMode="auto">
              <a:xfrm>
                <a:off x="3162224" y="4058172"/>
                <a:ext cx="2656582" cy="420811"/>
                <a:chOff x="0" y="0"/>
                <a:chExt cx="298" cy="48"/>
              </a:xfrm>
            </p:grpSpPr>
            <p:sp>
              <p:nvSpPr>
                <p:cNvPr id="37" name="AutoShape 24"/>
                <p:cNvSpPr>
                  <a:spLocks/>
                </p:cNvSpPr>
                <p:nvPr/>
              </p:nvSpPr>
              <p:spPr bwMode="auto">
                <a:xfrm>
                  <a:off x="0" y="0"/>
                  <a:ext cx="298" cy="4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427" y="0"/>
                      </a:moveTo>
                      <a:cubicBezTo>
                        <a:pt x="191" y="0"/>
                        <a:pt x="0" y="1208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1"/>
                        <a:pt x="191" y="21600"/>
                        <a:pt x="427" y="21600"/>
                      </a:cubicBezTo>
                      <a:cubicBezTo>
                        <a:pt x="427" y="21600"/>
                        <a:pt x="427" y="21600"/>
                        <a:pt x="427" y="21600"/>
                      </a:cubicBezTo>
                      <a:lnTo>
                        <a:pt x="21172" y="21600"/>
                      </a:lnTo>
                      <a:cubicBezTo>
                        <a:pt x="21408" y="21600"/>
                        <a:pt x="21600" y="20391"/>
                        <a:pt x="21600" y="18900"/>
                      </a:cubicBezTo>
                      <a:lnTo>
                        <a:pt x="21600" y="2700"/>
                      </a:lnTo>
                      <a:cubicBezTo>
                        <a:pt x="21600" y="1208"/>
                        <a:pt x="21408" y="0"/>
                        <a:pt x="21172" y="0"/>
                      </a:cubicBezTo>
                      <a:close/>
                    </a:path>
                  </a:pathLst>
                </a:custGeom>
                <a:solidFill>
                  <a:srgbClr val="4F758B"/>
                </a:solidFill>
                <a:ln w="13546" cap="flat" cmpd="sng">
                  <a:solidFill>
                    <a:srgbClr val="4F758B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endParaRPr lang="en-GB">
                    <a:latin typeface="Myriad Pro" pitchFamily="34" charset="0"/>
                  </a:endParaRPr>
                </a:p>
              </p:txBody>
            </p:sp>
            <p:sp>
              <p:nvSpPr>
                <p:cNvPr id="38" name="Rectangle 25"/>
                <p:cNvSpPr>
                  <a:spLocks/>
                </p:cNvSpPr>
                <p:nvPr/>
              </p:nvSpPr>
              <p:spPr bwMode="auto">
                <a:xfrm>
                  <a:off x="31" y="5"/>
                  <a:ext cx="236" cy="38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0"/>
                  <a:headEnd/>
                  <a:tailEnd/>
                </a:ln>
                <a:effectLst/>
              </p:spPr>
              <p:txBody>
                <a:bodyPr lIns="126435" tIns="72248" rIns="126435" bIns="72248" anchor="ctr"/>
                <a:lstStyle/>
                <a:p>
                  <a:pPr defTabSz="914145"/>
                  <a:r>
                    <a:rPr lang="en-US" sz="1500" dirty="0">
                      <a:solidFill>
                        <a:schemeClr val="bg1"/>
                      </a:solidFill>
                      <a:cs typeface="Arial" pitchFamily="34" charset="0"/>
                      <a:sym typeface="Arial" pitchFamily="34" charset="0"/>
                    </a:rPr>
                    <a:t>Evaluation by Editors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6" name="Line 35"/>
              <p:cNvSpPr>
                <a:spLocks noChangeShapeType="1"/>
              </p:cNvSpPr>
              <p:nvPr/>
            </p:nvSpPr>
            <p:spPr bwMode="auto">
              <a:xfrm>
                <a:off x="4488283" y="3546947"/>
                <a:ext cx="3349" cy="511225"/>
              </a:xfrm>
              <a:prstGeom prst="line">
                <a:avLst/>
              </a:prstGeom>
              <a:noFill/>
              <a:ln w="18062" cap="flat" cmpd="sng">
                <a:solidFill>
                  <a:srgbClr val="000000"/>
                </a:solidFill>
                <a:prstDash val="solid"/>
                <a:round/>
                <a:headEnd type="stealth" w="med" len="med"/>
                <a:tailEnd type="stealth" w="med" len="med"/>
              </a:ln>
              <a:effectLst/>
            </p:spPr>
            <p:txBody>
              <a:bodyPr lIns="64291" tIns="32146" rIns="64291" bIns="32146"/>
              <a:lstStyle/>
              <a:p>
                <a:endParaRPr lang="en-GB">
                  <a:latin typeface="Myriad Pro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251522" y="4506889"/>
              <a:ext cx="2424410" cy="1567160"/>
              <a:chOff x="3251522" y="4506889"/>
              <a:chExt cx="2424410" cy="1567160"/>
            </a:xfrm>
          </p:grpSpPr>
          <p:sp>
            <p:nvSpPr>
              <p:cNvPr id="26" name="Line 29"/>
              <p:cNvSpPr>
                <a:spLocks noChangeShapeType="1"/>
              </p:cNvSpPr>
              <p:nvPr/>
            </p:nvSpPr>
            <p:spPr bwMode="auto">
              <a:xfrm>
                <a:off x="3251522" y="5442274"/>
                <a:ext cx="481087" cy="385092"/>
              </a:xfrm>
              <a:prstGeom prst="line">
                <a:avLst/>
              </a:prstGeom>
              <a:noFill/>
              <a:ln w="13546" cap="flat" cmpd="sng">
                <a:solidFill>
                  <a:srgbClr val="000000"/>
                </a:solidFill>
                <a:prstDash val="solid"/>
                <a:round/>
                <a:headEnd type="stealth" w="med" len="med"/>
                <a:tailEnd type="stealth" w="med" len="med"/>
              </a:ln>
              <a:effectLst/>
            </p:spPr>
            <p:txBody>
              <a:bodyPr lIns="64291" tIns="32146" rIns="64291" bIns="32146"/>
              <a:lstStyle/>
              <a:p>
                <a:endParaRPr lang="en-GB">
                  <a:latin typeface="Myriad Pro" pitchFamily="34" charset="0"/>
                </a:endParaRPr>
              </a:p>
            </p:txBody>
          </p:sp>
          <p:sp>
            <p:nvSpPr>
              <p:cNvPr id="27" name="Line 30"/>
              <p:cNvSpPr>
                <a:spLocks noChangeShapeType="1"/>
              </p:cNvSpPr>
              <p:nvPr/>
            </p:nvSpPr>
            <p:spPr bwMode="auto">
              <a:xfrm flipV="1">
                <a:off x="5227215" y="5467946"/>
                <a:ext cx="448717" cy="359420"/>
              </a:xfrm>
              <a:prstGeom prst="line">
                <a:avLst/>
              </a:prstGeom>
              <a:noFill/>
              <a:ln w="13546" cap="flat" cmpd="sng">
                <a:solidFill>
                  <a:srgbClr val="000000"/>
                </a:solidFill>
                <a:prstDash val="solid"/>
                <a:round/>
                <a:headEnd/>
                <a:tailEnd type="stealth" w="med" len="med"/>
              </a:ln>
              <a:effectLst/>
            </p:spPr>
            <p:txBody>
              <a:bodyPr lIns="64291" tIns="32146" rIns="64291" bIns="32146"/>
              <a:lstStyle/>
              <a:p>
                <a:endParaRPr lang="en-GB">
                  <a:latin typeface="Myriad Pro" pitchFamily="34" charset="0"/>
                </a:endParaRPr>
              </a:p>
            </p:txBody>
          </p:sp>
          <p:grpSp>
            <p:nvGrpSpPr>
              <p:cNvPr id="28" name="Group 26"/>
              <p:cNvGrpSpPr>
                <a:grpSpLocks/>
              </p:cNvGrpSpPr>
              <p:nvPr/>
            </p:nvGrpSpPr>
            <p:grpSpPr bwMode="auto">
              <a:xfrm>
                <a:off x="3732609" y="5580684"/>
                <a:ext cx="1494606" cy="493365"/>
                <a:chOff x="0" y="0"/>
                <a:chExt cx="168" cy="56"/>
              </a:xfrm>
            </p:grpSpPr>
            <p:sp>
              <p:nvSpPr>
                <p:cNvPr id="33" name="AutoShape 27"/>
                <p:cNvSpPr>
                  <a:spLocks/>
                </p:cNvSpPr>
                <p:nvPr/>
              </p:nvSpPr>
              <p:spPr bwMode="auto">
                <a:xfrm>
                  <a:off x="0" y="0"/>
                  <a:ext cx="168" cy="5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891" y="0"/>
                      </a:moveTo>
                      <a:cubicBezTo>
                        <a:pt x="399" y="0"/>
                        <a:pt x="0" y="1208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1"/>
                        <a:pt x="399" y="21600"/>
                        <a:pt x="891" y="21600"/>
                      </a:cubicBezTo>
                      <a:cubicBezTo>
                        <a:pt x="891" y="21600"/>
                        <a:pt x="891" y="21600"/>
                        <a:pt x="891" y="21600"/>
                      </a:cubicBezTo>
                      <a:lnTo>
                        <a:pt x="20708" y="21600"/>
                      </a:lnTo>
                      <a:cubicBezTo>
                        <a:pt x="21200" y="21600"/>
                        <a:pt x="21600" y="20391"/>
                        <a:pt x="21600" y="18900"/>
                      </a:cubicBezTo>
                      <a:lnTo>
                        <a:pt x="21600" y="2700"/>
                      </a:lnTo>
                      <a:cubicBezTo>
                        <a:pt x="21600" y="1208"/>
                        <a:pt x="21200" y="0"/>
                        <a:pt x="20708" y="0"/>
                      </a:cubicBezTo>
                      <a:close/>
                    </a:path>
                  </a:pathLst>
                </a:custGeom>
                <a:solidFill>
                  <a:srgbClr val="4F758B"/>
                </a:solidFill>
                <a:ln w="13546" cap="flat" cmpd="sng">
                  <a:solidFill>
                    <a:srgbClr val="4F758B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endParaRPr lang="en-GB">
                    <a:latin typeface="Myriad Pro" pitchFamily="34" charset="0"/>
                  </a:endParaRPr>
                </a:p>
              </p:txBody>
            </p:sp>
            <p:sp>
              <p:nvSpPr>
                <p:cNvPr id="34" name="Rectangle 28"/>
                <p:cNvSpPr>
                  <a:spLocks/>
                </p:cNvSpPr>
                <p:nvPr/>
              </p:nvSpPr>
              <p:spPr bwMode="auto">
                <a:xfrm>
                  <a:off x="37" y="9"/>
                  <a:ext cx="114" cy="41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0"/>
                  <a:headEnd/>
                  <a:tailEnd/>
                </a:ln>
                <a:effectLst/>
              </p:spPr>
              <p:txBody>
                <a:bodyPr lIns="126435" tIns="72248" rIns="126435" bIns="72248" anchor="ctr"/>
                <a:lstStyle/>
                <a:p>
                  <a:pPr defTabSz="914145"/>
                  <a:r>
                    <a:rPr lang="en-US" sz="1500" dirty="0">
                      <a:solidFill>
                        <a:schemeClr val="bg1"/>
                      </a:solidFill>
                      <a:cs typeface="Arial" pitchFamily="34" charset="0"/>
                      <a:sym typeface="Arial" pitchFamily="34" charset="0"/>
                    </a:rPr>
                    <a:t>Appeal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oup 38"/>
              <p:cNvGrpSpPr>
                <a:grpSpLocks/>
              </p:cNvGrpSpPr>
              <p:nvPr/>
            </p:nvGrpSpPr>
            <p:grpSpPr bwMode="auto">
              <a:xfrm>
                <a:off x="3718097" y="4506889"/>
                <a:ext cx="1535906" cy="699876"/>
                <a:chOff x="18" y="0"/>
                <a:chExt cx="172" cy="79"/>
              </a:xfrm>
            </p:grpSpPr>
            <p:sp>
              <p:nvSpPr>
                <p:cNvPr id="31" name="Rectangle 41"/>
                <p:cNvSpPr>
                  <a:spLocks/>
                </p:cNvSpPr>
                <p:nvPr/>
              </p:nvSpPr>
              <p:spPr bwMode="auto">
                <a:xfrm>
                  <a:off x="18" y="40"/>
                  <a:ext cx="172" cy="39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0"/>
                  <a:headEnd/>
                  <a:tailEnd/>
                </a:ln>
                <a:effectLst/>
              </p:spPr>
              <p:txBody>
                <a:bodyPr lIns="126435" tIns="72248" rIns="126435" bIns="72248" anchor="ctr"/>
                <a:lstStyle/>
                <a:p>
                  <a:pPr defTabSz="914145"/>
                  <a:r>
                    <a:rPr lang="en-US" sz="1500" dirty="0">
                      <a:solidFill>
                        <a:schemeClr val="bg1"/>
                      </a:solidFill>
                      <a:cs typeface="Arial" pitchFamily="34" charset="0"/>
                      <a:sym typeface="Arial" pitchFamily="34" charset="0"/>
                    </a:rPr>
                    <a:t>Editorial Board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05" y="0"/>
                  <a:ext cx="0" cy="34"/>
                </a:xfrm>
                <a:prstGeom prst="line">
                  <a:avLst/>
                </a:prstGeom>
                <a:noFill/>
                <a:ln w="13546" cap="flat" cmpd="sng">
                  <a:solidFill>
                    <a:srgbClr val="000000"/>
                  </a:solidFill>
                  <a:prstDash val="solid"/>
                  <a:round/>
                  <a:headEnd type="stealth" w="med" len="med"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GB">
                    <a:latin typeface="Myriad Pro" pitchFamily="34" charset="0"/>
                  </a:endParaRPr>
                </a:p>
              </p:txBody>
            </p:sp>
          </p:grpSp>
          <p:sp>
            <p:nvSpPr>
              <p:cNvPr id="30" name="Line 43"/>
              <p:cNvSpPr>
                <a:spLocks noChangeShapeType="1"/>
              </p:cNvSpPr>
              <p:nvPr/>
            </p:nvSpPr>
            <p:spPr bwMode="auto">
              <a:xfrm flipH="1">
                <a:off x="4480470" y="5348511"/>
                <a:ext cx="5581" cy="232172"/>
              </a:xfrm>
              <a:prstGeom prst="line">
                <a:avLst/>
              </a:prstGeom>
              <a:noFill/>
              <a:ln w="13546" cap="flat" cmpd="sng">
                <a:solidFill>
                  <a:srgbClr val="000000"/>
                </a:solidFill>
                <a:prstDash val="solid"/>
                <a:round/>
                <a:headEnd type="stealth" w="med" len="med"/>
                <a:tailEnd type="stealth" w="med" len="med"/>
              </a:ln>
              <a:effectLst/>
            </p:spPr>
            <p:txBody>
              <a:bodyPr lIns="64291" tIns="32146" rIns="64291" bIns="32146"/>
              <a:lstStyle/>
              <a:p>
                <a:endParaRPr lang="en-GB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025922" y="3506866"/>
              <a:ext cx="6393905" cy="2199949"/>
              <a:chOff x="2025922" y="3506866"/>
              <a:chExt cx="6393905" cy="2199949"/>
            </a:xfrm>
          </p:grpSpPr>
          <p:grpSp>
            <p:nvGrpSpPr>
              <p:cNvPr id="20" name="Group 13"/>
              <p:cNvGrpSpPr>
                <a:grpSpLocks/>
              </p:cNvGrpSpPr>
              <p:nvPr/>
            </p:nvGrpSpPr>
            <p:grpSpPr bwMode="auto">
              <a:xfrm>
                <a:off x="5675932" y="5225728"/>
                <a:ext cx="2610818" cy="481087"/>
                <a:chOff x="0" y="0"/>
                <a:chExt cx="293" cy="54"/>
              </a:xfrm>
            </p:grpSpPr>
            <p:sp>
              <p:nvSpPr>
                <p:cNvPr id="24" name="AutoShape 14"/>
                <p:cNvSpPr>
                  <a:spLocks/>
                </p:cNvSpPr>
                <p:nvPr/>
              </p:nvSpPr>
              <p:spPr bwMode="auto">
                <a:xfrm>
                  <a:off x="0" y="0"/>
                  <a:ext cx="293" cy="5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497" y="0"/>
                      </a:moveTo>
                      <a:cubicBezTo>
                        <a:pt x="222" y="0"/>
                        <a:pt x="0" y="1208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1"/>
                        <a:pt x="222" y="21600"/>
                        <a:pt x="497" y="21600"/>
                      </a:cubicBezTo>
                      <a:cubicBezTo>
                        <a:pt x="497" y="21600"/>
                        <a:pt x="497" y="21600"/>
                        <a:pt x="497" y="21600"/>
                      </a:cubicBezTo>
                      <a:lnTo>
                        <a:pt x="21102" y="21600"/>
                      </a:lnTo>
                      <a:cubicBezTo>
                        <a:pt x="21377" y="21600"/>
                        <a:pt x="21600" y="20391"/>
                        <a:pt x="21600" y="18900"/>
                      </a:cubicBezTo>
                      <a:lnTo>
                        <a:pt x="21600" y="2700"/>
                      </a:lnTo>
                      <a:cubicBezTo>
                        <a:pt x="21600" y="1208"/>
                        <a:pt x="21377" y="0"/>
                        <a:pt x="21102" y="0"/>
                      </a:cubicBezTo>
                      <a:close/>
                    </a:path>
                  </a:pathLst>
                </a:custGeom>
                <a:solidFill>
                  <a:srgbClr val="008C95"/>
                </a:solidFill>
                <a:ln w="13546" cap="flat" cmpd="sng">
                  <a:solidFill>
                    <a:srgbClr val="008C95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248" tIns="72248" rIns="72248" bIns="72248" anchor="ctr"/>
                <a:lstStyle/>
                <a:p>
                  <a:endParaRPr lang="en-GB" dirty="0"/>
                </a:p>
              </p:txBody>
            </p:sp>
            <p:sp>
              <p:nvSpPr>
                <p:cNvPr id="25" name="Rectangle 15"/>
                <p:cNvSpPr>
                  <a:spLocks/>
                </p:cNvSpPr>
                <p:nvPr/>
              </p:nvSpPr>
              <p:spPr bwMode="auto">
                <a:xfrm>
                  <a:off x="57" y="8"/>
                  <a:ext cx="179" cy="38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0"/>
                  <a:headEnd/>
                  <a:tailEnd/>
                </a:ln>
                <a:effectLst/>
              </p:spPr>
              <p:txBody>
                <a:bodyPr lIns="126435" tIns="72248" rIns="126435" bIns="72248" anchor="ctr"/>
                <a:lstStyle/>
                <a:p>
                  <a:pPr defTabSz="914145"/>
                  <a:r>
                    <a:rPr lang="en-US" sz="1500" dirty="0">
                      <a:solidFill>
                        <a:srgbClr val="FFFFFF"/>
                      </a:solidFill>
                      <a:cs typeface="Arial" pitchFamily="34" charset="0"/>
                      <a:sym typeface="Arial" pitchFamily="34" charset="0"/>
                    </a:rPr>
                    <a:t>ACCEPTANCE</a:t>
                  </a:r>
                  <a:endParaRPr lang="en-US" dirty="0"/>
                </a:p>
              </p:txBody>
            </p:sp>
          </p:grpSp>
          <p:sp>
            <p:nvSpPr>
              <p:cNvPr id="21" name="AutoShape 22"/>
              <p:cNvSpPr>
                <a:spLocks/>
              </p:cNvSpPr>
              <p:nvPr/>
            </p:nvSpPr>
            <p:spPr bwMode="auto">
              <a:xfrm rot="10800000" flipV="1">
                <a:off x="2025922" y="4269136"/>
                <a:ext cx="1136303" cy="9320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13546" cap="flat" cmpd="sng">
                <a:solidFill>
                  <a:srgbClr val="000000"/>
                </a:solidFill>
                <a:prstDash val="solid"/>
                <a:round/>
                <a:headEnd/>
                <a:tailEnd type="stealth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GB">
                  <a:latin typeface="Myriad Pro" pitchFamily="34" charset="0"/>
                </a:endParaRPr>
              </a:p>
            </p:txBody>
          </p:sp>
          <p:sp>
            <p:nvSpPr>
              <p:cNvPr id="22" name="AutoShape 36"/>
              <p:cNvSpPr>
                <a:spLocks/>
              </p:cNvSpPr>
              <p:nvPr/>
            </p:nvSpPr>
            <p:spPr bwMode="auto">
              <a:xfrm>
                <a:off x="5818807" y="4269135"/>
                <a:ext cx="1163092" cy="95659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13546" cap="flat" cmpd="sng">
                <a:solidFill>
                  <a:srgbClr val="000000"/>
                </a:solidFill>
                <a:prstDash val="solid"/>
                <a:round/>
                <a:headEnd/>
                <a:tailEnd type="stealth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GB">
                  <a:latin typeface="Myriad Pro" pitchFamily="34" charset="0"/>
                </a:endParaRPr>
              </a:p>
            </p:txBody>
          </p:sp>
          <p:sp>
            <p:nvSpPr>
              <p:cNvPr id="23" name="Rectangle 37"/>
              <p:cNvSpPr>
                <a:spLocks/>
              </p:cNvSpPr>
              <p:nvPr/>
            </p:nvSpPr>
            <p:spPr bwMode="auto">
              <a:xfrm>
                <a:off x="6012160" y="3506866"/>
                <a:ext cx="2407667" cy="537779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88896" tIns="50798" rIns="88896" bIns="50798">
                <a:spAutoFit/>
              </a:bodyPr>
              <a:lstStyle/>
              <a:p>
                <a:pPr defTabSz="914145">
                  <a:spcBef>
                    <a:spcPts val="703"/>
                  </a:spcBef>
                </a:pPr>
                <a:r>
                  <a:rPr lang="en-US" sz="2000" dirty="0">
                    <a:solidFill>
                      <a:srgbClr val="4F758B"/>
                    </a:solidFill>
                    <a:cs typeface="Arial" pitchFamily="34" charset="0"/>
                    <a:sym typeface="Arial" pitchFamily="34" charset="0"/>
                  </a:rPr>
                  <a:t>Author revisions</a:t>
                </a:r>
                <a:endParaRPr lang="en-US" sz="2000" dirty="0">
                  <a:solidFill>
                    <a:srgbClr val="4F758B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25362" y="2060848"/>
              <a:ext cx="6367636" cy="3621410"/>
              <a:chOff x="125362" y="2060848"/>
              <a:chExt cx="6367636" cy="3621410"/>
            </a:xfrm>
          </p:grpSpPr>
          <p:grpSp>
            <p:nvGrpSpPr>
              <p:cNvPr id="12" name="Group 10"/>
              <p:cNvGrpSpPr>
                <a:grpSpLocks/>
              </p:cNvGrpSpPr>
              <p:nvPr/>
            </p:nvGrpSpPr>
            <p:grpSpPr bwMode="auto">
              <a:xfrm>
                <a:off x="798090" y="5201171"/>
                <a:ext cx="2453432" cy="481087"/>
                <a:chOff x="0" y="0"/>
                <a:chExt cx="275" cy="54"/>
              </a:xfrm>
            </p:grpSpPr>
            <p:sp>
              <p:nvSpPr>
                <p:cNvPr id="18" name="AutoShape 11"/>
                <p:cNvSpPr>
                  <a:spLocks/>
                </p:cNvSpPr>
                <p:nvPr/>
              </p:nvSpPr>
              <p:spPr bwMode="auto">
                <a:xfrm>
                  <a:off x="0" y="0"/>
                  <a:ext cx="275" cy="5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529" y="0"/>
                      </a:moveTo>
                      <a:cubicBezTo>
                        <a:pt x="237" y="0"/>
                        <a:pt x="0" y="1208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1"/>
                        <a:pt x="237" y="21600"/>
                        <a:pt x="529" y="21600"/>
                      </a:cubicBezTo>
                      <a:cubicBezTo>
                        <a:pt x="529" y="21600"/>
                        <a:pt x="529" y="21600"/>
                        <a:pt x="529" y="21600"/>
                      </a:cubicBezTo>
                      <a:lnTo>
                        <a:pt x="21070" y="21600"/>
                      </a:lnTo>
                      <a:cubicBezTo>
                        <a:pt x="21362" y="21600"/>
                        <a:pt x="21600" y="20391"/>
                        <a:pt x="21600" y="18900"/>
                      </a:cubicBezTo>
                      <a:lnTo>
                        <a:pt x="21600" y="2700"/>
                      </a:lnTo>
                      <a:cubicBezTo>
                        <a:pt x="21600" y="1208"/>
                        <a:pt x="21362" y="0"/>
                        <a:pt x="210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3546" cap="flat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248" tIns="72248" rIns="72248" bIns="72248" anchor="ctr"/>
                <a:lstStyle/>
                <a:p>
                  <a:endParaRPr lang="en-GB">
                    <a:solidFill>
                      <a:srgbClr val="7030A0"/>
                    </a:solidFill>
                    <a:latin typeface="Myriad Pro" pitchFamily="34" charset="0"/>
                  </a:endParaRPr>
                </a:p>
              </p:txBody>
            </p:sp>
            <p:sp>
              <p:nvSpPr>
                <p:cNvPr id="19" name="Rectangle 12"/>
                <p:cNvSpPr>
                  <a:spLocks/>
                </p:cNvSpPr>
                <p:nvPr/>
              </p:nvSpPr>
              <p:spPr bwMode="auto">
                <a:xfrm>
                  <a:off x="61" y="8"/>
                  <a:ext cx="153" cy="38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0"/>
                  <a:headEnd/>
                  <a:tailEnd/>
                </a:ln>
                <a:effectLst/>
              </p:spPr>
              <p:txBody>
                <a:bodyPr lIns="126435" tIns="72248" rIns="126435" bIns="72248" anchor="ctr"/>
                <a:lstStyle/>
                <a:p>
                  <a:pPr defTabSz="914145"/>
                  <a:r>
                    <a:rPr lang="en-US" sz="1500" dirty="0">
                      <a:solidFill>
                        <a:srgbClr val="FFFFFF"/>
                      </a:solidFill>
                      <a:cs typeface="Arial" pitchFamily="34" charset="0"/>
                      <a:sym typeface="Arial" pitchFamily="34" charset="0"/>
                    </a:rPr>
                    <a:t>REJECTION</a:t>
                  </a:r>
                  <a:endParaRPr lang="en-US" dirty="0"/>
                </a:p>
              </p:txBody>
            </p:sp>
          </p:grpSp>
          <p:grpSp>
            <p:nvGrpSpPr>
              <p:cNvPr id="13" name="Group 7"/>
              <p:cNvGrpSpPr>
                <a:grpSpLocks/>
              </p:cNvGrpSpPr>
              <p:nvPr/>
            </p:nvGrpSpPr>
            <p:grpSpPr bwMode="auto">
              <a:xfrm>
                <a:off x="2488033" y="2060848"/>
                <a:ext cx="4004965" cy="420812"/>
                <a:chOff x="0" y="0"/>
                <a:chExt cx="449" cy="48"/>
              </a:xfrm>
            </p:grpSpPr>
            <p:sp>
              <p:nvSpPr>
                <p:cNvPr id="16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449" cy="4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83" y="0"/>
                      </a:moveTo>
                      <a:cubicBezTo>
                        <a:pt x="126" y="0"/>
                        <a:pt x="0" y="1208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1"/>
                        <a:pt x="126" y="21600"/>
                        <a:pt x="283" y="21600"/>
                      </a:cubicBezTo>
                      <a:cubicBezTo>
                        <a:pt x="283" y="21600"/>
                        <a:pt x="283" y="21600"/>
                        <a:pt x="283" y="21600"/>
                      </a:cubicBezTo>
                      <a:lnTo>
                        <a:pt x="21316" y="21600"/>
                      </a:lnTo>
                      <a:cubicBezTo>
                        <a:pt x="21473" y="21600"/>
                        <a:pt x="21600" y="20391"/>
                        <a:pt x="21600" y="18900"/>
                      </a:cubicBezTo>
                      <a:lnTo>
                        <a:pt x="21600" y="2700"/>
                      </a:lnTo>
                      <a:cubicBezTo>
                        <a:pt x="21600" y="1208"/>
                        <a:pt x="21473" y="0"/>
                        <a:pt x="21316" y="0"/>
                      </a:cubicBezTo>
                      <a:close/>
                    </a:path>
                  </a:pathLst>
                </a:custGeom>
                <a:solidFill>
                  <a:srgbClr val="4F758B"/>
                </a:solidFill>
                <a:ln w="13546" cap="flat" cmpd="sng">
                  <a:solidFill>
                    <a:srgbClr val="4F758B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endParaRPr lang="en-GB">
                    <a:latin typeface="Myriad Pro" pitchFamily="34" charset="0"/>
                  </a:endParaRPr>
                </a:p>
              </p:txBody>
            </p:sp>
            <p:sp>
              <p:nvSpPr>
                <p:cNvPr id="17" name="Rectangle 9"/>
                <p:cNvSpPr>
                  <a:spLocks/>
                </p:cNvSpPr>
                <p:nvPr/>
              </p:nvSpPr>
              <p:spPr bwMode="auto">
                <a:xfrm>
                  <a:off x="30" y="5"/>
                  <a:ext cx="389" cy="38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0"/>
                  <a:headEnd/>
                  <a:tailEnd/>
                </a:ln>
                <a:effectLst/>
              </p:spPr>
              <p:txBody>
                <a:bodyPr lIns="126435" tIns="72248" rIns="126435" bIns="72248" anchor="ctr"/>
                <a:lstStyle/>
                <a:p>
                  <a:pPr defTabSz="914145"/>
                  <a:r>
                    <a:rPr lang="en-US" sz="1500" dirty="0">
                      <a:solidFill>
                        <a:schemeClr val="bg1"/>
                      </a:solidFill>
                      <a:cs typeface="Arial" pitchFamily="34" charset="0"/>
                      <a:sym typeface="Arial" pitchFamily="34" charset="0"/>
                    </a:rPr>
                    <a:t>Initial Assessment by Editorial Office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AutoShape 20"/>
              <p:cNvSpPr>
                <a:spLocks/>
              </p:cNvSpPr>
              <p:nvPr/>
            </p:nvSpPr>
            <p:spPr bwMode="auto">
              <a:xfrm rot="10800000" flipV="1">
                <a:off x="2025922" y="2271812"/>
                <a:ext cx="462111" cy="292000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13546" cap="flat" cmpd="sng">
                <a:solidFill>
                  <a:srgbClr val="000000"/>
                </a:solidFill>
                <a:prstDash val="solid"/>
                <a:round/>
                <a:headEnd/>
                <a:tailEnd type="stealth" w="med" len="med"/>
              </a:ln>
              <a:effectLst/>
            </p:spPr>
            <p:txBody>
              <a:bodyPr lIns="50798" tIns="50798" rIns="50798" bIns="50798" anchor="ctr"/>
              <a:lstStyle/>
              <a:p>
                <a:endParaRPr lang="en-GB">
                  <a:latin typeface="Myriad Pro" pitchFamily="34" charset="0"/>
                </a:endParaRPr>
              </a:p>
            </p:txBody>
          </p:sp>
          <p:sp>
            <p:nvSpPr>
              <p:cNvPr id="15" name="Rectangle 45"/>
              <p:cNvSpPr>
                <a:spLocks/>
              </p:cNvSpPr>
              <p:nvPr/>
            </p:nvSpPr>
            <p:spPr bwMode="auto">
              <a:xfrm>
                <a:off x="125362" y="2766386"/>
                <a:ext cx="2256977" cy="860450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wrap="square" lIns="88896" tIns="50798" rIns="88896" bIns="50798">
                <a:spAutoFit/>
              </a:bodyPr>
              <a:lstStyle/>
              <a:p>
                <a:pPr defTabSz="914145">
                  <a:spcBef>
                    <a:spcPts val="703"/>
                  </a:spcBef>
                </a:pPr>
                <a:r>
                  <a:rPr lang="en-US" dirty="0" smtClean="0">
                    <a:solidFill>
                      <a:srgbClr val="4F758B"/>
                    </a:solidFill>
                    <a:cs typeface="Arial" pitchFamily="34" charset="0"/>
                    <a:sym typeface="Arial" pitchFamily="34" charset="0"/>
                  </a:rPr>
                  <a:t>Rejection </a:t>
                </a:r>
                <a:r>
                  <a:rPr lang="en-US" dirty="0">
                    <a:solidFill>
                      <a:srgbClr val="4F758B"/>
                    </a:solidFill>
                    <a:cs typeface="Arial" pitchFamily="34" charset="0"/>
                    <a:sym typeface="Arial" pitchFamily="34" charset="0"/>
                  </a:rPr>
                  <a:t>without external </a:t>
                </a:r>
                <a:r>
                  <a:rPr lang="en-US" dirty="0" smtClean="0">
                    <a:solidFill>
                      <a:srgbClr val="4F758B"/>
                    </a:solidFill>
                    <a:cs typeface="Arial" pitchFamily="34" charset="0"/>
                    <a:sym typeface="Arial" pitchFamily="34" charset="0"/>
                  </a:rPr>
                  <a:t>review</a:t>
                </a:r>
                <a:endParaRPr lang="en-US" dirty="0">
                  <a:solidFill>
                    <a:srgbClr val="4F758B"/>
                  </a:solidFill>
                  <a:cs typeface="Arial" pitchFamily="34" charset="0"/>
                  <a:sym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8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8437" y="483518"/>
            <a:ext cx="7286011" cy="8572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DFKai-SB" panose="03000509000000000000" pitchFamily="65" charset="-120"/>
                <a:ea typeface="DFKai-SB" panose="03000509000000000000" pitchFamily="65" charset="-120"/>
              </a:rPr>
              <a:t>Transfers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11"/>
          <p:cNvSpPr txBox="1">
            <a:spLocks/>
          </p:cNvSpPr>
          <p:nvPr/>
        </p:nvSpPr>
        <p:spPr>
          <a:xfrm>
            <a:off x="842963" y="1244009"/>
            <a:ext cx="7905501" cy="349124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057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057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057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057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057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GB" sz="27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Each journal in the Royal Society of Chemistry portfolio works with the others to find a suitable home for research </a:t>
            </a:r>
          </a:p>
          <a:p>
            <a:pPr marL="4572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7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Pre review</a:t>
            </a:r>
          </a:p>
          <a:p>
            <a:pPr marL="4572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7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Post review</a:t>
            </a:r>
          </a:p>
          <a:p>
            <a:pPr marL="0" lvl="1" indent="0">
              <a:lnSpc>
                <a:spcPct val="114000"/>
              </a:lnSpc>
              <a:buFont typeface="Arial" panose="020B0604020202020204" pitchFamily="34" charset="0"/>
              <a:buNone/>
            </a:pPr>
            <a:endParaRPr lang="en-GB" sz="2700" dirty="0" smtClean="0"/>
          </a:p>
          <a:p>
            <a:pPr marL="0" lvl="1" indent="0">
              <a:lnSpc>
                <a:spcPct val="114000"/>
              </a:lnSpc>
              <a:buFont typeface="Arial" panose="020B0604020202020204" pitchFamily="34" charset="0"/>
              <a:buNone/>
            </a:pPr>
            <a:endParaRPr lang="en-GB" sz="2700" dirty="0" smtClean="0"/>
          </a:p>
          <a:p>
            <a:pPr marL="0" lvl="1" indent="0">
              <a:lnSpc>
                <a:spcPct val="114000"/>
              </a:lnSpc>
              <a:buFont typeface="Arial" panose="020B0604020202020204" pitchFamily="34" charset="0"/>
              <a:buNone/>
            </a:pPr>
            <a:endParaRPr lang="en-GB" sz="2700" dirty="0" smtClean="0"/>
          </a:p>
          <a:p>
            <a:pPr marL="3429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GB" sz="2700" dirty="0"/>
          </a:p>
        </p:txBody>
      </p:sp>
      <p:grpSp>
        <p:nvGrpSpPr>
          <p:cNvPr id="5" name="Group 4"/>
          <p:cNvGrpSpPr/>
          <p:nvPr/>
        </p:nvGrpSpPr>
        <p:grpSpPr>
          <a:xfrm>
            <a:off x="4068764" y="2674776"/>
            <a:ext cx="3924300" cy="2172890"/>
            <a:chOff x="3670300" y="3687763"/>
            <a:chExt cx="3924300" cy="2897187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300" y="3789363"/>
              <a:ext cx="1347788" cy="176688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Journal cover: RSC Advanc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5038" y="3687763"/>
              <a:ext cx="1236662" cy="160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338" y="4672013"/>
              <a:ext cx="1460500" cy="191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088" y="4090988"/>
              <a:ext cx="1314450" cy="172085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688" y="4533900"/>
              <a:ext cx="1458912" cy="186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43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8206" y="1371848"/>
            <a:ext cx="7846242" cy="3083194"/>
          </a:xfrm>
        </p:spPr>
        <p:txBody>
          <a:bodyPr>
            <a:normAutofit fontScale="70000" lnSpcReduction="20000"/>
          </a:bodyPr>
          <a:lstStyle/>
          <a:p>
            <a:r>
              <a:rPr lang="en-GB" sz="4300" dirty="0">
                <a:latin typeface="Calibri" pitchFamily="34" charset="0"/>
              </a:rPr>
              <a:t>Give your researchers access to 163 years of the highest quality chemistry articles with the RSC Journals Archive.</a:t>
            </a:r>
          </a:p>
          <a:p>
            <a:endParaRPr lang="en-GB" sz="4600" dirty="0" smtClean="0">
              <a:ea typeface="DFKai-SB" panose="03000509000000000000" pitchFamily="65" charset="-120"/>
            </a:endParaRPr>
          </a:p>
          <a:p>
            <a:r>
              <a:rPr lang="en-GB" sz="4300" dirty="0">
                <a:latin typeface="Calibri" pitchFamily="34" charset="0"/>
              </a:rPr>
              <a:t>Access </a:t>
            </a:r>
            <a:r>
              <a:rPr lang="en-GB" sz="4300" dirty="0">
                <a:latin typeface="Calibri" pitchFamily="34" charset="0"/>
              </a:rPr>
              <a:t>all 23,800 original articles – all reference linked post-1990</a:t>
            </a:r>
          </a:p>
          <a:p>
            <a:r>
              <a:rPr lang="en-GB" sz="4300" dirty="0">
                <a:latin typeface="Calibri" pitchFamily="34" charset="0"/>
              </a:rPr>
              <a:t> </a:t>
            </a:r>
            <a:endParaRPr lang="en-GB" sz="43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Journals Archive (</a:t>
            </a:r>
            <a:r>
              <a:rPr lang="en-GB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1841-2004)</a:t>
            </a:r>
            <a:endParaRPr lang="en-GB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21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9284" y="786810"/>
            <a:ext cx="6095164" cy="3965944"/>
          </a:xfrm>
        </p:spPr>
        <p:txBody>
          <a:bodyPr>
            <a:normAutofit fontScale="90000"/>
          </a:bodyPr>
          <a:lstStyle/>
          <a:p>
            <a:r>
              <a:rPr lang="zh-CN" altLang="en-US" sz="8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                                             谢谢！</a:t>
            </a:r>
            <a:r>
              <a:rPr lang="en-US" altLang="zh-CN" sz="8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CN" sz="80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en-US" altLang="zh-CN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CN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CN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               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  <a:cs typeface="Arial" charset="0"/>
              </a:rPr>
              <a:t>孙</a:t>
            </a:r>
            <a:r>
              <a:rPr lang="zh-CN" altLang="en-US" sz="3600" dirty="0">
                <a:latin typeface="DFKai-SB" pitchFamily="65" charset="-120"/>
                <a:ea typeface="DFKai-SB" pitchFamily="65" charset="-120"/>
                <a:cs typeface="Arial" charset="0"/>
              </a:rPr>
              <a:t>燕</a:t>
            </a:r>
            <a:r>
              <a:rPr lang="en-US" altLang="zh-CN" sz="3600" dirty="0">
                <a:latin typeface="DFKai-SB" pitchFamily="65" charset="-120"/>
                <a:ea typeface="DFKai-SB" pitchFamily="65" charset="-120"/>
                <a:cs typeface="Arial" charset="0"/>
              </a:rPr>
              <a:t/>
            </a:r>
            <a:br>
              <a:rPr lang="en-US" altLang="zh-CN" sz="3600" dirty="0">
                <a:latin typeface="DFKai-SB" pitchFamily="65" charset="-120"/>
                <a:ea typeface="DFKai-SB" pitchFamily="65" charset="-120"/>
                <a:cs typeface="Arial" charset="0"/>
              </a:rPr>
            </a:br>
            <a:r>
              <a:rPr lang="en-US" altLang="zh-CN" sz="3600" dirty="0" smtClean="0">
                <a:latin typeface="DFKai-SB" pitchFamily="65" charset="-120"/>
                <a:ea typeface="DFKai-SB" pitchFamily="65" charset="-120"/>
                <a:cs typeface="Arial" charset="0"/>
              </a:rPr>
              <a:t>               13810784580</a:t>
            </a:r>
            <a:r>
              <a:rPr lang="en-US" altLang="zh-CN" sz="3600" dirty="0">
                <a:latin typeface="DFKai-SB" pitchFamily="65" charset="-120"/>
                <a:ea typeface="DFKai-SB" pitchFamily="65" charset="-120"/>
                <a:cs typeface="Arial" charset="0"/>
              </a:rPr>
              <a:t/>
            </a:r>
            <a:br>
              <a:rPr lang="en-US" altLang="zh-CN" sz="3600" dirty="0">
                <a:latin typeface="DFKai-SB" pitchFamily="65" charset="-120"/>
                <a:ea typeface="DFKai-SB" pitchFamily="65" charset="-120"/>
                <a:cs typeface="Arial" charset="0"/>
              </a:rPr>
            </a:br>
            <a:r>
              <a:rPr lang="en-US" altLang="zh-CN" sz="3600" dirty="0" smtClean="0">
                <a:latin typeface="DFKai-SB" pitchFamily="65" charset="-120"/>
                <a:ea typeface="DFKai-SB" pitchFamily="65" charset="-120"/>
                <a:cs typeface="Arial" charset="0"/>
              </a:rPr>
              <a:t>               </a:t>
            </a:r>
            <a:r>
              <a:rPr lang="en-US" altLang="zh-TW" sz="3600" dirty="0" smtClean="0">
                <a:latin typeface="DFKai-SB" pitchFamily="65" charset="-120"/>
                <a:ea typeface="DFKai-SB" pitchFamily="65" charset="-120"/>
                <a:cs typeface="Arial" charset="0"/>
              </a:rPr>
              <a:t>suna@rsc.org</a:t>
            </a:r>
            <a:r>
              <a:rPr lang="en-US" altLang="zh-TW" sz="3600" dirty="0">
                <a:latin typeface="DFKai-SB" pitchFamily="65" charset="-120"/>
                <a:ea typeface="DFKai-SB" pitchFamily="65" charset="-120"/>
                <a:cs typeface="Arial" charset="0"/>
              </a:rPr>
              <a:t/>
            </a:r>
            <a:br>
              <a:rPr lang="en-US" altLang="zh-TW" sz="3600" dirty="0">
                <a:latin typeface="DFKai-SB" pitchFamily="65" charset="-120"/>
                <a:ea typeface="DFKai-SB" pitchFamily="65" charset="-120"/>
                <a:cs typeface="Arial" charset="0"/>
              </a:rPr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3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 txBox="1">
            <a:spLocks noGrp="1"/>
          </p:cNvSpPr>
          <p:nvPr>
            <p:ph type="subTitle" idx="1"/>
          </p:nvPr>
        </p:nvSpPr>
        <p:spPr>
          <a:xfrm>
            <a:off x="2307265" y="1275908"/>
            <a:ext cx="5635255" cy="321103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057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057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057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057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057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DFKai-SB" pitchFamily="65" charset="-120"/>
                <a:ea typeface="DFKai-SB" pitchFamily="65" charset="-120"/>
                <a:cs typeface="Arial" charset="0"/>
              </a:rPr>
              <a:t>关于</a:t>
            </a:r>
            <a:r>
              <a:rPr lang="en-US" altLang="zh-CN" sz="3600" dirty="0">
                <a:latin typeface="DFKai-SB" pitchFamily="65" charset="-120"/>
                <a:ea typeface="DFKai-SB" pitchFamily="65" charset="-120"/>
                <a:cs typeface="Arial" charset="0"/>
              </a:rPr>
              <a:t>RSC</a:t>
            </a:r>
          </a:p>
          <a:p>
            <a:endParaRPr lang="en-US" altLang="zh-CN" sz="3600" dirty="0">
              <a:latin typeface="DFKai-SB" pitchFamily="65" charset="-120"/>
              <a:ea typeface="DFKai-SB" pitchFamily="65" charset="-120"/>
              <a:cs typeface="Arial" charset="0"/>
            </a:endParaRPr>
          </a:p>
          <a:p>
            <a:r>
              <a:rPr lang="zh-CN" altLang="en-US" sz="3600" dirty="0">
                <a:latin typeface="DFKai-SB" pitchFamily="65" charset="-120"/>
                <a:ea typeface="DFKai-SB" pitchFamily="65" charset="-120"/>
                <a:cs typeface="Arial" charset="0"/>
              </a:rPr>
              <a:t>关于产品</a:t>
            </a:r>
            <a:endParaRPr lang="en-US" altLang="zh-CN" sz="3600" dirty="0">
              <a:latin typeface="DFKai-SB" pitchFamily="65" charset="-120"/>
              <a:ea typeface="DFKai-SB" pitchFamily="65" charset="-120"/>
              <a:cs typeface="Arial" charset="0"/>
            </a:endParaRPr>
          </a:p>
          <a:p>
            <a:endParaRPr lang="en-GB" sz="36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5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0236" y="155371"/>
            <a:ext cx="9175897" cy="917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5057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   </a:t>
            </a:r>
            <a:r>
              <a:rPr lang="zh-CN" altLang="en-US" sz="3200" dirty="0">
                <a:latin typeface="DFKai-SB" pitchFamily="65" charset="-120"/>
                <a:ea typeface="DFKai-SB" pitchFamily="65" charset="-120"/>
                <a:cs typeface="Arial" charset="0"/>
              </a:rPr>
              <a:t>英国皇家化学学</a:t>
            </a:r>
            <a:r>
              <a:rPr lang="zh-CN" altLang="en-US" sz="3200" dirty="0" smtClean="0">
                <a:latin typeface="DFKai-SB" pitchFamily="65" charset="-120"/>
                <a:ea typeface="DFKai-SB" pitchFamily="65" charset="-120"/>
                <a:cs typeface="Arial" charset="0"/>
              </a:rPr>
              <a:t>会</a:t>
            </a:r>
            <a:r>
              <a:rPr lang="en-US" altLang="zh-CN" sz="3200" dirty="0">
                <a:latin typeface="DFKai-SB" pitchFamily="65" charset="-120"/>
                <a:ea typeface="DFKai-SB" pitchFamily="65" charset="-120"/>
                <a:cs typeface="Arial" charset="0"/>
              </a:rPr>
              <a:t>(</a:t>
            </a:r>
            <a:r>
              <a:rPr lang="en-GB" altLang="zh-CN" sz="2800" dirty="0" smtClean="0">
                <a:latin typeface="DFKai-SB" pitchFamily="65" charset="-120"/>
                <a:ea typeface="DFKai-SB" pitchFamily="65" charset="-120"/>
                <a:cs typeface="Arial" charset="0"/>
              </a:rPr>
              <a:t>Royal </a:t>
            </a:r>
            <a:r>
              <a:rPr lang="en-GB" altLang="zh-CN" sz="2800" dirty="0">
                <a:latin typeface="DFKai-SB" pitchFamily="65" charset="-120"/>
                <a:ea typeface="DFKai-SB" pitchFamily="65" charset="-120"/>
                <a:cs typeface="Arial" charset="0"/>
              </a:rPr>
              <a:t>Society of </a:t>
            </a:r>
            <a:r>
              <a:rPr lang="en-GB" altLang="zh-CN" sz="2800" dirty="0" smtClean="0">
                <a:latin typeface="DFKai-SB" pitchFamily="65" charset="-120"/>
                <a:ea typeface="DFKai-SB" pitchFamily="65" charset="-120"/>
                <a:cs typeface="Arial" charset="0"/>
              </a:rPr>
              <a:t>Chemistry</a:t>
            </a:r>
            <a:r>
              <a:rPr lang="en-GB" altLang="zh-CN" sz="3200" dirty="0" smtClean="0">
                <a:latin typeface="DFKai-SB" pitchFamily="65" charset="-120"/>
                <a:ea typeface="DFKai-SB" pitchFamily="65" charset="-120"/>
                <a:cs typeface="Arial" charset="0"/>
              </a:rPr>
              <a:t>)</a:t>
            </a:r>
            <a:endParaRPr lang="en-US" altLang="zh-CN" sz="3200" dirty="0">
              <a:latin typeface="DFKai-SB" pitchFamily="65" charset="-120"/>
              <a:ea typeface="DFKai-SB" pitchFamily="65" charset="-120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96345" y="1208095"/>
            <a:ext cx="6194425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4F758B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F758B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F758B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F758B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F758B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F758B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F758B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F758B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F758B"/>
                </a:solidFill>
                <a:latin typeface="Arial" charset="0"/>
              </a:defRPr>
            </a:lvl9pPr>
          </a:lstStyle>
          <a:p>
            <a:r>
              <a:rPr lang="zh-CN" altLang="en-US" sz="2400" dirty="0">
                <a:solidFill>
                  <a:srgbClr val="505759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成立于</a:t>
            </a:r>
            <a:r>
              <a:rPr lang="en-US" altLang="zh-CN" sz="2400" dirty="0">
                <a:solidFill>
                  <a:srgbClr val="505759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1841</a:t>
            </a:r>
            <a:r>
              <a:rPr lang="zh-CN" altLang="en-US" sz="2400" dirty="0">
                <a:solidFill>
                  <a:srgbClr val="505759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年，历史最为悠久的化学专业团体，也是欧洲最大的专业学术团体</a:t>
            </a:r>
            <a:endParaRPr lang="en-US" altLang="zh-CN" sz="2400" dirty="0">
              <a:solidFill>
                <a:srgbClr val="505759"/>
              </a:solidFill>
              <a:latin typeface="DFKai-SB" pitchFamily="65" charset="-120"/>
              <a:ea typeface="DFKai-SB" pitchFamily="65" charset="-120"/>
              <a:cs typeface="Arial" charset="0"/>
            </a:endParaRPr>
          </a:p>
          <a:p>
            <a:r>
              <a:rPr lang="en-US" altLang="zh-CN" sz="2400" dirty="0">
                <a:solidFill>
                  <a:srgbClr val="505759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1980</a:t>
            </a:r>
            <a:r>
              <a:rPr lang="zh-CN" altLang="en-US" sz="2400" dirty="0">
                <a:solidFill>
                  <a:srgbClr val="505759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年由化学学会、皇家化学研究</a:t>
            </a:r>
            <a:r>
              <a:rPr lang="zh-CN" altLang="en-US" sz="2400" dirty="0">
                <a:solidFill>
                  <a:srgbClr val="505759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所和</a:t>
            </a:r>
            <a:r>
              <a:rPr lang="zh-CN" altLang="en-US" sz="2400" dirty="0">
                <a:solidFill>
                  <a:srgbClr val="505759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法拉第学会、分析化学会统合而成</a:t>
            </a:r>
            <a:r>
              <a:rPr lang="zh-CN" altLang="en-US" sz="2400" dirty="0">
                <a:solidFill>
                  <a:srgbClr val="505759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。</a:t>
            </a:r>
            <a:endParaRPr lang="zh-CN" altLang="en-US" sz="2400" dirty="0">
              <a:solidFill>
                <a:srgbClr val="505759"/>
              </a:solidFill>
              <a:latin typeface="DFKai-SB" pitchFamily="65" charset="-120"/>
              <a:ea typeface="DFKai-SB" pitchFamily="65" charset="-120"/>
              <a:cs typeface="Arial" charset="0"/>
            </a:endParaRPr>
          </a:p>
          <a:p>
            <a:r>
              <a:rPr lang="zh-CN" altLang="en-US" sz="2400" dirty="0">
                <a:solidFill>
                  <a:srgbClr val="505759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目前拥有</a:t>
            </a:r>
            <a:r>
              <a:rPr lang="en-US" altLang="zh-CN" sz="2400" dirty="0">
                <a:solidFill>
                  <a:srgbClr val="505759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51000</a:t>
            </a:r>
            <a:r>
              <a:rPr lang="zh-CN" altLang="en-US" sz="2400" dirty="0">
                <a:solidFill>
                  <a:srgbClr val="505759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名会员，分布在全球各地</a:t>
            </a:r>
            <a:endParaRPr lang="en-GB" altLang="zh-CN" sz="2400" dirty="0">
              <a:solidFill>
                <a:srgbClr val="505759"/>
              </a:solidFill>
              <a:latin typeface="DFKai-SB" pitchFamily="65" charset="-120"/>
              <a:ea typeface="DFKai-SB" pitchFamily="65" charset="-120"/>
              <a:cs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421747"/>
              </p:ext>
            </p:extLst>
          </p:nvPr>
        </p:nvGraphicFramePr>
        <p:xfrm>
          <a:off x="925968" y="3413052"/>
          <a:ext cx="2451100" cy="150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Slide" r:id="rId3" imgW="213507" imgH="283574" progId="PowerPoint.Slide.8">
                  <p:embed/>
                </p:oleObj>
              </mc:Choice>
              <mc:Fallback>
                <p:oleObj name="Slide" r:id="rId3" imgW="213507" imgH="283574" progId="PowerPoint.Slid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527" t="21309" r="1782" b="12695"/>
                      <a:stretch>
                        <a:fillRect/>
                      </a:stretch>
                    </p:blipFill>
                    <p:spPr bwMode="auto">
                      <a:xfrm>
                        <a:off x="925968" y="3413052"/>
                        <a:ext cx="2451100" cy="150963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53" y="3413052"/>
            <a:ext cx="2622181" cy="1557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074840"/>
              </p:ext>
            </p:extLst>
          </p:nvPr>
        </p:nvGraphicFramePr>
        <p:xfrm>
          <a:off x="7019925" y="1684338"/>
          <a:ext cx="134302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hoto Editor Photo" r:id="rId6" imgW="6133333" imgH="5819048" progId="">
                  <p:embed/>
                </p:oleObj>
              </mc:Choice>
              <mc:Fallback>
                <p:oleObj name="Photo Editor Photo" r:id="rId6" imgW="6133333" imgH="5819048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684338"/>
                        <a:ext cx="1343025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2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8553" y="363003"/>
            <a:ext cx="8105956" cy="4417607"/>
            <a:chOff x="686013" y="1988840"/>
            <a:chExt cx="8105956" cy="5890142"/>
          </a:xfrm>
        </p:grpSpPr>
        <p:pic>
          <p:nvPicPr>
            <p:cNvPr id="5" name="Picture 8" descr="C:\Users\edwardsj\Desktop\world map_Transpar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13" y="3186332"/>
              <a:ext cx="8105956" cy="469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2191975" y="2924175"/>
              <a:ext cx="2016124" cy="751991"/>
              <a:chOff x="1908175" y="2924175"/>
              <a:chExt cx="2016124" cy="751991"/>
            </a:xfrm>
          </p:grpSpPr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8175" y="2924175"/>
                <a:ext cx="486933" cy="262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 Box 6"/>
              <p:cNvSpPr txBox="1">
                <a:spLocks noChangeArrowheads="1"/>
              </p:cNvSpPr>
              <p:nvPr/>
            </p:nvSpPr>
            <p:spPr bwMode="auto">
              <a:xfrm>
                <a:off x="2395108" y="2978539"/>
                <a:ext cx="1529191" cy="697627"/>
              </a:xfrm>
              <a:prstGeom prst="rect">
                <a:avLst/>
              </a:prstGeom>
              <a:solidFill>
                <a:schemeClr val="bg1">
                  <a:alpha val="39999"/>
                </a:schemeClr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GB" sz="1400" dirty="0" smtClean="0"/>
                  <a:t>Washington D.C. &amp; Philadelphia</a:t>
                </a:r>
                <a:endParaRPr lang="en-GB" sz="14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940425" y="3573463"/>
              <a:ext cx="1008063" cy="734352"/>
              <a:chOff x="5940425" y="3573463"/>
              <a:chExt cx="1008063" cy="734352"/>
            </a:xfrm>
          </p:grpSpPr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auto">
              <a:xfrm>
                <a:off x="5940425" y="3897446"/>
                <a:ext cx="1008063" cy="410369"/>
              </a:xfrm>
              <a:prstGeom prst="rect">
                <a:avLst/>
              </a:prstGeom>
              <a:solidFill>
                <a:schemeClr val="bg1">
                  <a:alpha val="39999"/>
                </a:schemeClr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GB" sz="1400" dirty="0"/>
                  <a:t>Bangalore</a:t>
                </a:r>
              </a:p>
            </p:txBody>
          </p:sp>
          <p:pic>
            <p:nvPicPr>
              <p:cNvPr id="21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3484" y="3573463"/>
                <a:ext cx="440767" cy="247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6877050" y="3213100"/>
              <a:ext cx="1222375" cy="1129467"/>
              <a:chOff x="6877050" y="3213100"/>
              <a:chExt cx="1222375" cy="1129467"/>
            </a:xfrm>
          </p:grpSpPr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7050" y="3213100"/>
                <a:ext cx="441710" cy="238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7021173" y="3644940"/>
                <a:ext cx="1078252" cy="697627"/>
              </a:xfrm>
              <a:prstGeom prst="rect">
                <a:avLst/>
              </a:prstGeom>
              <a:solidFill>
                <a:schemeClr val="bg1">
                  <a:alpha val="39999"/>
                </a:schemeClr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GB" sz="1400"/>
                  <a:t>Beijing &amp; </a:t>
                </a:r>
              </a:p>
              <a:p>
                <a:pPr algn="ctr"/>
                <a:r>
                  <a:rPr lang="en-GB" sz="1400"/>
                  <a:t>Shanghai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380288" y="2924175"/>
              <a:ext cx="790575" cy="799065"/>
              <a:chOff x="7380288" y="2924175"/>
              <a:chExt cx="790575" cy="799065"/>
            </a:xfrm>
          </p:grpSpPr>
          <p:pic>
            <p:nvPicPr>
              <p:cNvPr id="16" name="Picture 17" descr="Japan_flag_-_variant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0299" y="2924175"/>
                <a:ext cx="448479" cy="32546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>
                <a:off x="7380288" y="3312871"/>
                <a:ext cx="790575" cy="410369"/>
              </a:xfrm>
              <a:prstGeom prst="rect">
                <a:avLst/>
              </a:prstGeom>
              <a:solidFill>
                <a:schemeClr val="bg1">
                  <a:alpha val="39999"/>
                </a:schemeClr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GB" sz="1400"/>
                  <a:t>Tokyo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854876" y="1988840"/>
              <a:ext cx="1152525" cy="880548"/>
              <a:chOff x="3854876" y="1988840"/>
              <a:chExt cx="1152525" cy="880548"/>
            </a:xfrm>
          </p:grpSpPr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3854876" y="1988840"/>
                <a:ext cx="1152525" cy="697627"/>
              </a:xfrm>
              <a:prstGeom prst="rect">
                <a:avLst/>
              </a:prstGeom>
              <a:solidFill>
                <a:schemeClr val="bg1">
                  <a:alpha val="39999"/>
                </a:schemeClr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GB" sz="1400" dirty="0"/>
                  <a:t>London &amp; </a:t>
                </a:r>
              </a:p>
              <a:p>
                <a:pPr algn="ctr"/>
                <a:r>
                  <a:rPr lang="en-GB" sz="1400" dirty="0"/>
                  <a:t>Cambridge</a:t>
                </a:r>
              </a:p>
            </p:txBody>
          </p:sp>
          <p:pic>
            <p:nvPicPr>
              <p:cNvPr id="15" name="Picture 14" descr="uk-flag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3630" y="2636838"/>
                <a:ext cx="475361" cy="23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3339229" y="4292600"/>
              <a:ext cx="1439862" cy="770690"/>
              <a:chOff x="2916238" y="4292600"/>
              <a:chExt cx="1439862" cy="770690"/>
            </a:xfrm>
          </p:grpSpPr>
          <p:pic>
            <p:nvPicPr>
              <p:cNvPr id="12" name="Picture 2" descr="http://ts4.mm.bing.net/images/thumbnail.aspx?q=4741580003017443&amp;id=9abdecf6a0f32e7232dac35bf2ff0319&amp;url=http%3a%2f%2fi131.photobucket.com%2falbums%2fp319%2fromeoboalog%2fBrazilianFlag.gif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6238" y="4292600"/>
                <a:ext cx="432157" cy="285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3132316" y="4652921"/>
                <a:ext cx="1223784" cy="410369"/>
              </a:xfrm>
              <a:prstGeom prst="rect">
                <a:avLst/>
              </a:prstGeom>
              <a:solidFill>
                <a:schemeClr val="bg1">
                  <a:alpha val="39999"/>
                </a:schemeClr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GB" sz="1400" dirty="0"/>
                  <a:t>São Paulo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82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zh-CN" altLang="en-US" dirty="0">
                <a:latin typeface="DFKai-SB" pitchFamily="65" charset="-120"/>
                <a:ea typeface="DFKai-SB" pitchFamily="65" charset="-120"/>
              </a:rPr>
              <a:t>期刊与定期出版物</a:t>
            </a:r>
            <a:endParaRPr lang="en-US" altLang="zh-CN" dirty="0">
              <a:latin typeface="DFKai-SB" pitchFamily="65" charset="-120"/>
              <a:ea typeface="DFKai-SB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CN" altLang="en-US" dirty="0">
                <a:latin typeface="DFKai-SB" pitchFamily="65" charset="-120"/>
                <a:ea typeface="DFKai-SB" pitchFamily="65" charset="-120"/>
              </a:rPr>
              <a:t>数据库</a:t>
            </a:r>
            <a:endParaRPr lang="en-US" altLang="zh-CN" dirty="0">
              <a:latin typeface="DFKai-SB" pitchFamily="65" charset="-120"/>
              <a:ea typeface="DFKai-SB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CN" altLang="en-US" dirty="0">
                <a:latin typeface="DFKai-SB" pitchFamily="65" charset="-120"/>
                <a:ea typeface="DFKai-SB" pitchFamily="65" charset="-120"/>
              </a:rPr>
              <a:t>专业书籍</a:t>
            </a:r>
            <a:endParaRPr lang="en-US" altLang="zh-CN" dirty="0">
              <a:latin typeface="DFKai-SB" pitchFamily="65" charset="-120"/>
              <a:ea typeface="DFKai-SB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CN" altLang="en-US" dirty="0">
                <a:latin typeface="DFKai-SB" pitchFamily="65" charset="-120"/>
                <a:ea typeface="DFKai-SB" pitchFamily="65" charset="-120"/>
              </a:rPr>
              <a:t>教科书</a:t>
            </a:r>
            <a:endParaRPr lang="en-US" altLang="zh-CN" dirty="0">
              <a:latin typeface="DFKai-SB" pitchFamily="65" charset="-120"/>
              <a:ea typeface="DFKai-SB" pitchFamily="65" charset="-12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0940" y="260235"/>
            <a:ext cx="6403508" cy="857250"/>
          </a:xfrm>
        </p:spPr>
        <p:txBody>
          <a:bodyPr/>
          <a:lstStyle/>
          <a:p>
            <a:r>
              <a:rPr lang="zh-CN" altLang="en-US" dirty="0">
                <a:latin typeface="DFKai-SB" pitchFamily="65" charset="-120"/>
                <a:ea typeface="DFKai-SB" pitchFamily="65" charset="-120"/>
              </a:rPr>
              <a:t>我们的出版品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6134703" y="732781"/>
            <a:ext cx="2228617" cy="1376180"/>
            <a:chOff x="587876" y="2934657"/>
            <a:chExt cx="2228617" cy="1834907"/>
          </a:xfrm>
        </p:grpSpPr>
        <p:pic>
          <p:nvPicPr>
            <p:cNvPr id="6" name="Picture 4" descr="Journal cover: Chemical Scien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76" y="2934657"/>
              <a:ext cx="1334678" cy="173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Journal cover: Energy &amp; Environmental Scien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5531">
              <a:off x="1480133" y="3033831"/>
              <a:ext cx="1336360" cy="1735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5" descr="N:\Customer Services Team\Authoring Guides &amp; Workshops\How to Publish\Data\Images\9781849739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87" y="1312703"/>
            <a:ext cx="1128426" cy="12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014572" y="2354339"/>
            <a:ext cx="2423455" cy="1630715"/>
            <a:chOff x="5619918" y="2926518"/>
            <a:chExt cx="2423455" cy="2174286"/>
          </a:xfrm>
        </p:grpSpPr>
        <p:pic>
          <p:nvPicPr>
            <p:cNvPr id="10" name="Picture 3" descr="N:\Customer Services Team\Authoring Guides &amp; Workshops\How to Publish\Data\Images\OFC_ChemistryWorldNovember_2014_X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762">
              <a:off x="6658315" y="3296197"/>
              <a:ext cx="1385058" cy="180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N:\Customer Services Team\Authoring Guides &amp; Workshops\How to Publish\Data\Images\OFC_ChemistryWorldOctober_201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918" y="2926518"/>
              <a:ext cx="1425164" cy="1854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62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3018" y="233916"/>
            <a:ext cx="5432573" cy="827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DFKai-SB" panose="03000509000000000000" pitchFamily="65" charset="-120"/>
                <a:ea typeface="DFKai-SB" panose="03000509000000000000" pitchFamily="65" charset="-120"/>
              </a:rPr>
              <a:t>Publishers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hart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6" y="1061012"/>
            <a:ext cx="7017488" cy="355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1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4158" y="1371848"/>
            <a:ext cx="6652142" cy="285991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 pitchFamily="34" charset="0"/>
              </a:rPr>
              <a:t>Analyst (1876, 4.107)</a:t>
            </a:r>
          </a:p>
          <a:p>
            <a:r>
              <a:rPr lang="en-US" dirty="0">
                <a:latin typeface="Calibri" pitchFamily="34" charset="0"/>
              </a:rPr>
              <a:t>Analytical Methods (2009, 1.821)</a:t>
            </a:r>
          </a:p>
          <a:p>
            <a:r>
              <a:rPr lang="en-US" dirty="0">
                <a:latin typeface="Calibri" pitchFamily="34" charset="0"/>
              </a:rPr>
              <a:t>Journal of Analytical Atomic Spectrometry (1971, 3.466)</a:t>
            </a:r>
          </a:p>
          <a:p>
            <a:r>
              <a:rPr lang="en-US" dirty="0">
                <a:latin typeface="Calibri" pitchFamily="34" charset="0"/>
              </a:rPr>
              <a:t>Food &amp; Function (2010, 2.791)</a:t>
            </a:r>
          </a:p>
          <a:p>
            <a:r>
              <a:rPr lang="en-US" dirty="0">
                <a:latin typeface="Calibri" pitchFamily="34" charset="0"/>
              </a:rPr>
              <a:t>Toxicology Research (2012, 3.983)</a:t>
            </a:r>
          </a:p>
          <a:p>
            <a:r>
              <a:rPr lang="en-GB" dirty="0">
                <a:latin typeface="Calibri" pitchFamily="34" charset="0"/>
              </a:rPr>
              <a:t>Lab on a Chip</a:t>
            </a:r>
            <a:r>
              <a:rPr lang="en-US" dirty="0">
                <a:latin typeface="Calibri" pitchFamily="34" charset="0"/>
              </a:rPr>
              <a:t>(2008,6.115)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6242" y="319379"/>
            <a:ext cx="5978206" cy="857250"/>
          </a:xfrm>
        </p:spPr>
        <p:txBody>
          <a:bodyPr/>
          <a:lstStyle/>
          <a:p>
            <a:r>
              <a:rPr lang="zh-CN" altLang="en-US" dirty="0">
                <a:latin typeface="DFKai-SB" pitchFamily="65" charset="-120"/>
                <a:ea typeface="DFKai-SB" pitchFamily="65" charset="-120"/>
              </a:rPr>
              <a:t>分析化学</a:t>
            </a:r>
            <a:endParaRPr lang="en-GB" dirty="0"/>
          </a:p>
        </p:txBody>
      </p:sp>
      <p:pic>
        <p:nvPicPr>
          <p:cNvPr id="4" name="Picture 20" descr="Journal cover: Analy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31" y="893134"/>
            <a:ext cx="1411150" cy="14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Journal cover: Analytical Meth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44" y="1964825"/>
            <a:ext cx="1347678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ournal cover: Food &amp; Fun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83" y="2845870"/>
            <a:ext cx="1409700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9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6196" y="1265522"/>
            <a:ext cx="6468094" cy="3380906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ea typeface="DFKai-SB" panose="03000509000000000000" pitchFamily="65" charset="-120"/>
              </a:rPr>
              <a:t>Energy &amp; Environmental Science (2008, 20.523)</a:t>
            </a:r>
          </a:p>
          <a:p>
            <a:r>
              <a:rPr lang="en-US" dirty="0">
                <a:ea typeface="DFKai-SB" panose="03000509000000000000" pitchFamily="65" charset="-120"/>
              </a:rPr>
              <a:t>Green Chemistry (1999, 8.02)</a:t>
            </a:r>
          </a:p>
          <a:p>
            <a:r>
              <a:rPr lang="en-US" dirty="0" smtClean="0">
                <a:ea typeface="DFKai-SB" panose="03000509000000000000" pitchFamily="65" charset="-120"/>
              </a:rPr>
              <a:t>Physical </a:t>
            </a:r>
            <a:r>
              <a:rPr lang="en-US" dirty="0">
                <a:ea typeface="DFKai-SB" panose="03000509000000000000" pitchFamily="65" charset="-120"/>
              </a:rPr>
              <a:t>Chemistry Chemical Physics (1905, 4.493)</a:t>
            </a:r>
          </a:p>
          <a:p>
            <a:r>
              <a:rPr lang="en-US" dirty="0">
                <a:ea typeface="DFKai-SB" panose="03000509000000000000" pitchFamily="65" charset="-120"/>
              </a:rPr>
              <a:t>Catalysis Science &amp; Technology (2011, 5.426)</a:t>
            </a:r>
          </a:p>
          <a:p>
            <a:r>
              <a:rPr lang="en-US" dirty="0" smtClean="0">
                <a:ea typeface="DFKai-SB" panose="03000509000000000000" pitchFamily="65" charset="-120"/>
              </a:rPr>
              <a:t>Natural </a:t>
            </a:r>
            <a:r>
              <a:rPr lang="en-US" dirty="0">
                <a:ea typeface="DFKai-SB" panose="03000509000000000000" pitchFamily="65" charset="-120"/>
              </a:rPr>
              <a:t>Product Reports (1984, 10.107)</a:t>
            </a:r>
          </a:p>
          <a:p>
            <a:r>
              <a:rPr lang="en-US" dirty="0">
                <a:ea typeface="DFKai-SB" panose="03000509000000000000" pitchFamily="65" charset="-120"/>
              </a:rPr>
              <a:t>Organic &amp; Biomolecular Chemistry (1966, 3.562)</a:t>
            </a:r>
          </a:p>
          <a:p>
            <a:r>
              <a:rPr lang="en-US" dirty="0" err="1">
                <a:ea typeface="DFKai-SB" panose="03000509000000000000" pitchFamily="65" charset="-120"/>
              </a:rPr>
              <a:t>MedChemComm</a:t>
            </a:r>
            <a:r>
              <a:rPr lang="en-US" dirty="0">
                <a:ea typeface="DFKai-SB" panose="03000509000000000000" pitchFamily="65" charset="-120"/>
              </a:rPr>
              <a:t> (2010, 2.495)</a:t>
            </a:r>
          </a:p>
          <a:p>
            <a:r>
              <a:rPr lang="en-US" dirty="0">
                <a:ea typeface="DFKai-SB" panose="03000509000000000000" pitchFamily="65" charset="-120"/>
              </a:rPr>
              <a:t>Environmental Science: Processes and impacts (1999, 2.171)</a:t>
            </a:r>
          </a:p>
          <a:p>
            <a:r>
              <a:rPr lang="en-US" dirty="0">
                <a:ea typeface="DFKai-SB" panose="03000509000000000000" pitchFamily="65" charset="-120"/>
              </a:rPr>
              <a:t>Environmental Science: Nano (2014,*)</a:t>
            </a:r>
          </a:p>
          <a:p>
            <a:r>
              <a:rPr lang="en-US" dirty="0">
                <a:ea typeface="DFKai-SB" panose="03000509000000000000" pitchFamily="65" charset="-120"/>
              </a:rPr>
              <a:t>Environmental Science: Water </a:t>
            </a:r>
            <a:r>
              <a:rPr lang="en-US" dirty="0">
                <a:ea typeface="DFKai-SB" panose="03000509000000000000" pitchFamily="65" charset="-120"/>
              </a:rPr>
              <a:t>(</a:t>
            </a:r>
            <a:r>
              <a:rPr lang="en-US" dirty="0" smtClean="0">
                <a:ea typeface="DFKai-SB" panose="03000509000000000000" pitchFamily="65" charset="-120"/>
              </a:rPr>
              <a:t>2015,*)</a:t>
            </a:r>
            <a:endParaRPr lang="en-US" dirty="0">
              <a:ea typeface="DFKai-SB" panose="03000509000000000000" pitchFamily="65" charset="-120"/>
            </a:endParaRPr>
          </a:p>
          <a:p>
            <a:endParaRPr lang="en-US" dirty="0">
              <a:latin typeface="Calibri" pitchFamily="34" charset="0"/>
              <a:ea typeface="Times New Roman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9822" y="270867"/>
            <a:ext cx="7094625" cy="857250"/>
          </a:xfrm>
        </p:spPr>
        <p:txBody>
          <a:bodyPr/>
          <a:lstStyle/>
          <a:p>
            <a:r>
              <a:rPr lang="zh-CN" altLang="en-US" dirty="0" smtClean="0">
                <a:latin typeface="DFKai-SB" pitchFamily="65" charset="-120"/>
                <a:ea typeface="DFKai-SB" pitchFamily="65" charset="-120"/>
              </a:rPr>
              <a:t>环</a:t>
            </a:r>
            <a:r>
              <a:rPr lang="zh-CN" altLang="en-US" dirty="0">
                <a:latin typeface="DFKai-SB" pitchFamily="65" charset="-120"/>
                <a:ea typeface="DFKai-SB" pitchFamily="65" charset="-120"/>
              </a:rPr>
              <a:t>境化学</a:t>
            </a:r>
            <a:endParaRPr lang="en-GB" dirty="0"/>
          </a:p>
        </p:txBody>
      </p:sp>
      <p:pic>
        <p:nvPicPr>
          <p:cNvPr id="4" name="Picture 34" descr="Journal cover: Energy &amp; Environmental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10" y="1138669"/>
            <a:ext cx="1357282" cy="13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6" descr="Journal cover: Organic &amp; Biomolecular Chem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12" y="1651922"/>
            <a:ext cx="1357282" cy="137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Journal cover: Natural Product Repor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20" y="2011090"/>
            <a:ext cx="1357282" cy="137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Journal cover: Environmental Science: Processes &amp; Impac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66" y="2699868"/>
            <a:ext cx="1379872" cy="139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4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75906" y="2721934"/>
            <a:ext cx="6468094" cy="1373681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无</a:t>
            </a:r>
            <a:r>
              <a:rPr lang="zh-CN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机化学前沿（</a:t>
            </a:r>
            <a:r>
              <a:rPr lang="en-GB" dirty="0">
                <a:latin typeface="DFKai-SB" panose="03000509000000000000" pitchFamily="65" charset="-120"/>
                <a:ea typeface="DFKai-SB" panose="03000509000000000000" pitchFamily="65" charset="-120"/>
              </a:rPr>
              <a:t>ICF</a:t>
            </a:r>
            <a:r>
              <a:rPr lang="zh-CN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）发表无机化学及材料、纳米等交叉学科的重要研究成果，是基础化学领域不可或缺的高影响力期刊。该刊由中国化学会、北京大学化学与分子工程学院与英国皇家化学会合作出版。北京大学化学与分子工程学院的高松院士担任主编。</a:t>
            </a:r>
            <a:endParaRPr lang="en-GB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1370" y="228337"/>
            <a:ext cx="6116430" cy="857250"/>
          </a:xfrm>
        </p:spPr>
        <p:txBody>
          <a:bodyPr>
            <a:normAutofit/>
          </a:bodyPr>
          <a:lstStyle/>
          <a:p>
            <a:r>
              <a:rPr lang="en-US" dirty="0">
                <a:latin typeface="DFKai-SB" pitchFamily="65" charset="-120"/>
                <a:ea typeface="DFKai-SB" pitchFamily="65" charset="-120"/>
              </a:rPr>
              <a:t>Frontiers Journals</a:t>
            </a:r>
            <a:endParaRPr lang="en-GB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5" y="1362331"/>
            <a:ext cx="1314688" cy="12961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7" descr="C:\Users\wilsone\AppData\Local\Microsoft\Windows\Temporary Internet Files\Content.Outlook\LQR4SEW3\IC_Image-for-Welcome-page_200x262-pix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5" y="3182022"/>
            <a:ext cx="1263690" cy="124213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87625" y="4107189"/>
            <a:ext cx="4164013" cy="1292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505759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Materials Chemistry Frontiers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505759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Analytical Chemistry Frontiers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505759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Electrochemistry Frontiers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4"/>
                </a:solidFill>
                <a:latin typeface="+mn-lt"/>
                <a:cs typeface="+mn-cs"/>
              </a:rPr>
              <a:t>…… </a:t>
            </a:r>
            <a:endParaRPr lang="en-GB" b="1" dirty="0">
              <a:solidFill>
                <a:schemeClr val="accent4"/>
              </a:solidFill>
              <a:latin typeface="+mn-lt"/>
              <a:cs typeface="+mn-cs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2697172" y="1358416"/>
            <a:ext cx="6468094" cy="1373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rgbClr val="5057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有机化学化学前沿（</a:t>
            </a:r>
            <a:r>
              <a:rPr lang="en-GB" dirty="0">
                <a:latin typeface="DFKai-SB" panose="03000509000000000000" pitchFamily="65" charset="-120"/>
                <a:ea typeface="DFKai-SB" panose="03000509000000000000" pitchFamily="65" charset="-120"/>
              </a:rPr>
              <a:t>OCF</a:t>
            </a:r>
            <a:r>
              <a:rPr lang="zh-CN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）发表有机化学领域的重要实验发现或方法学研究，因其文章质量高和审稿周期短而备受青睐。该刊由中国化学会、中国科学院上海有机化学研究所与英国皇家化学会合作出版。中国科学院上海有机化学研究所的麻生明院士担任主编。</a:t>
            </a:r>
            <a:endParaRPr lang="en-US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7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88752EB44974D994EBA0BE182464D" ma:contentTypeVersion="1" ma:contentTypeDescription="Create a new document." ma:contentTypeScope="" ma:versionID="99bbc2474cb3204ca9fbdd512615df56">
  <xsd:schema xmlns:xsd="http://www.w3.org/2001/XMLSchema" xmlns:p="http://schemas.microsoft.com/office/2006/metadata/properties" xmlns:ns2="27d643f5-4560-4eff-9f48-d0fe6b2bec2d" targetNamespace="http://schemas.microsoft.com/office/2006/metadata/properties" ma:root="true" ma:fieldsID="3e4c637131ef89c7ae71a83de9afa52f" ns2:_="">
    <xsd:import namespace="27d643f5-4560-4eff-9f48-d0fe6b2bec2d"/>
    <xsd:element name="properties">
      <xsd:complexType>
        <xsd:sequence>
          <xsd:element name="documentManagement">
            <xsd:complexType>
              <xsd:all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7d643f5-4560-4eff-9f48-d0fe6b2bec2d" elementFormDefault="qualified">
    <xsd:import namespace="http://schemas.microsoft.com/office/2006/documentManagement/types"/>
    <xsd:element name="Template" ma:index="8" nillable="true" ma:displayName="Template" ma:format="Dropdown" ma:internalName="Template">
      <xsd:simpleType>
        <xsd:restriction base="dms:Choice">
          <xsd:enumeration value="Stationery"/>
          <xsd:enumeration value="Purchase order forms"/>
          <xsd:enumeration value="Powerpoint presentations"/>
          <xsd:enumeration value="Meetings"/>
          <xsd:enumeration value="Leg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emplate xmlns="27d643f5-4560-4eff-9f48-d0fe6b2bec2d">Powerpoint presentations</Template>
  </documentManagement>
</p:properties>
</file>

<file path=customXml/itemProps1.xml><?xml version="1.0" encoding="utf-8"?>
<ds:datastoreItem xmlns:ds="http://schemas.openxmlformats.org/officeDocument/2006/customXml" ds:itemID="{961CCE0F-C93B-4993-B7E5-FC640EA702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643f5-4560-4eff-9f48-d0fe6b2bec2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D29ACFD-5214-4EB0-BA27-128838583B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533547-B9ED-4125-BC49-D7122FDF8CA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27d643f5-4560-4eff-9f48-d0fe6b2bec2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5418</TotalTime>
  <Words>617</Words>
  <Application>Microsoft Office PowerPoint</Application>
  <PresentationFormat>On-screen Show (16:9)</PresentationFormat>
  <Paragraphs>74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Slide</vt:lpstr>
      <vt:lpstr>Photo Editor Photo</vt:lpstr>
      <vt:lpstr>       化学与农业                   —英国皇家化学学会</vt:lpstr>
      <vt:lpstr>PowerPoint Presentation</vt:lpstr>
      <vt:lpstr>PowerPoint Presentation</vt:lpstr>
      <vt:lpstr>PowerPoint Presentation</vt:lpstr>
      <vt:lpstr>我们的出版品</vt:lpstr>
      <vt:lpstr>Publishers </vt:lpstr>
      <vt:lpstr>分析化学</vt:lpstr>
      <vt:lpstr>环境化学</vt:lpstr>
      <vt:lpstr>Frontiers Journals</vt:lpstr>
      <vt:lpstr>Manuscript Life Cycle </vt:lpstr>
      <vt:lpstr>Transfers </vt:lpstr>
      <vt:lpstr>Journals Archive (1841-2004)</vt:lpstr>
      <vt:lpstr>                                                谢谢！                      孙燕                13810784580                suna@rsc.org  </vt:lpstr>
    </vt:vector>
  </TitlesOfParts>
  <Company>Royal Society of Chemistry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Lynsey  Thorpe</dc:creator>
  <cp:lastModifiedBy>Amanda Sun</cp:lastModifiedBy>
  <cp:revision>34</cp:revision>
  <dcterms:created xsi:type="dcterms:W3CDTF">2016-01-04T09:50:43Z</dcterms:created>
  <dcterms:modified xsi:type="dcterms:W3CDTF">2016-04-14T11:27:42Z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0x010100C1788752EB44974D994EBA0BE182464D</vt:lpwstr>
  </property>
</Properties>
</file>